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2" r:id="rId6"/>
    <p:sldId id="313" r:id="rId7"/>
    <p:sldId id="314" r:id="rId8"/>
    <p:sldId id="315" r:id="rId9"/>
    <p:sldId id="316" r:id="rId10"/>
    <p:sldId id="317" r:id="rId11"/>
    <p:sldId id="318" r:id="rId12"/>
    <p:sldId id="319" r:id="rId13"/>
    <p:sldId id="320" r:id="rId14"/>
    <p:sldId id="321" r:id="rId15"/>
    <p:sldId id="322" r:id="rId16"/>
    <p:sldId id="323" r:id="rId17"/>
    <p:sldId id="324" r:id="rId18"/>
    <p:sldId id="325" r:id="rId19"/>
    <p:sldId id="326" r:id="rId20"/>
    <p:sldId id="327" r:id="rId21"/>
    <p:sldId id="332" r:id="rId22"/>
    <p:sldId id="331" r:id="rId23"/>
    <p:sldId id="333" r:id="rId24"/>
    <p:sldId id="328" r:id="rId25"/>
    <p:sldId id="329" r:id="rId26"/>
    <p:sldId id="33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95706" autoAdjust="0"/>
  </p:normalViewPr>
  <p:slideViewPr>
    <p:cSldViewPr snapToGrid="0">
      <p:cViewPr varScale="1">
        <p:scale>
          <a:sx n="75" d="100"/>
          <a:sy n="75" d="100"/>
        </p:scale>
        <p:origin x="62" y="4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A49986-CB67-439A-9A0D-DB2EEEC041C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89C6387-DCDA-40FD-B5C9-03DDE78421CC}">
      <dgm:prSet/>
      <dgm:spPr/>
      <dgm:t>
        <a:bodyPr/>
        <a:lstStyle/>
        <a:p>
          <a:r>
            <a:rPr lang="en-US"/>
            <a:t>Comprehend the data: The primary aim is to grasp the characteristics and organization of the data within the Sentiment140 dataset. This entails examining the data's distribution, its types (numerical, categorical, textual), and identifying any anomalies or discrepancies present in the dataset.</a:t>
          </a:r>
        </a:p>
      </dgm:t>
    </dgm:pt>
    <dgm:pt modelId="{AC89B385-FE6F-4E6F-9201-B274841B27CF}" type="parTrans" cxnId="{D36EFF8E-C54D-4DFC-9F47-CA252BC5DF2F}">
      <dgm:prSet/>
      <dgm:spPr/>
      <dgm:t>
        <a:bodyPr/>
        <a:lstStyle/>
        <a:p>
          <a:endParaRPr lang="en-US"/>
        </a:p>
      </dgm:t>
    </dgm:pt>
    <dgm:pt modelId="{95FE40E2-CB15-4A4B-AFB6-225F78C28094}" type="sibTrans" cxnId="{D36EFF8E-C54D-4DFC-9F47-CA252BC5DF2F}">
      <dgm:prSet/>
      <dgm:spPr/>
      <dgm:t>
        <a:bodyPr/>
        <a:lstStyle/>
        <a:p>
          <a:endParaRPr lang="en-US"/>
        </a:p>
      </dgm:t>
    </dgm:pt>
    <dgm:pt modelId="{502020BE-B571-42D3-9ED8-635FE335F827}">
      <dgm:prSet/>
      <dgm:spPr/>
      <dgm:t>
        <a:bodyPr/>
        <a:lstStyle/>
        <a:p>
          <a:r>
            <a:rPr lang="en-US"/>
            <a:t>Prepare the data: The subsequent goal is to preprocess and refine the data to ready it for subsequent analysis. This entails eliminating redundant features, refining textual data, addressing missing data, and converting text into a suitable format for machine learning algorithms.</a:t>
          </a:r>
        </a:p>
      </dgm:t>
    </dgm:pt>
    <dgm:pt modelId="{EE2EEE4D-8D42-46AE-9123-2685B3E621A8}" type="parTrans" cxnId="{B0BEC71B-4243-412A-B138-481A37BD107F}">
      <dgm:prSet/>
      <dgm:spPr/>
      <dgm:t>
        <a:bodyPr/>
        <a:lstStyle/>
        <a:p>
          <a:endParaRPr lang="en-US"/>
        </a:p>
      </dgm:t>
    </dgm:pt>
    <dgm:pt modelId="{B5C42DC1-8CE5-4F6D-B2E3-0C9771DC7A09}" type="sibTrans" cxnId="{B0BEC71B-4243-412A-B138-481A37BD107F}">
      <dgm:prSet/>
      <dgm:spPr/>
      <dgm:t>
        <a:bodyPr/>
        <a:lstStyle/>
        <a:p>
          <a:endParaRPr lang="en-US"/>
        </a:p>
      </dgm:t>
    </dgm:pt>
    <dgm:pt modelId="{319D43A1-056E-4B54-941F-44530E1E15F1}">
      <dgm:prSet/>
      <dgm:spPr/>
      <dgm:t>
        <a:bodyPr/>
        <a:lstStyle/>
        <a:p>
          <a:r>
            <a:rPr lang="en-US"/>
            <a:t>Conduct Sentiment Analysis: The primary goal is to execute sentiment analysis on the dataset. This encompasses training a machine learning model to forecast the sentiment of a tweet according to its content. The model's efficacy is then assessed based on its capacity to predict sentiment accurately when presented with unseen data.</a:t>
          </a:r>
        </a:p>
      </dgm:t>
    </dgm:pt>
    <dgm:pt modelId="{C7B15F78-E3B4-442D-9F8B-BEFD3DD1A5FB}" type="parTrans" cxnId="{1C314C67-7964-4917-9CB2-46BAB9E109B7}">
      <dgm:prSet/>
      <dgm:spPr/>
      <dgm:t>
        <a:bodyPr/>
        <a:lstStyle/>
        <a:p>
          <a:endParaRPr lang="en-US"/>
        </a:p>
      </dgm:t>
    </dgm:pt>
    <dgm:pt modelId="{2B9C809A-675A-45F7-AA43-460ECDFC4B7F}" type="sibTrans" cxnId="{1C314C67-7964-4917-9CB2-46BAB9E109B7}">
      <dgm:prSet/>
      <dgm:spPr/>
      <dgm:t>
        <a:bodyPr/>
        <a:lstStyle/>
        <a:p>
          <a:endParaRPr lang="en-US"/>
        </a:p>
      </dgm:t>
    </dgm:pt>
    <dgm:pt modelId="{749B1D10-F030-4CE2-81B7-5C4085C75EE3}">
      <dgm:prSet/>
      <dgm:spPr/>
      <dgm:t>
        <a:bodyPr/>
        <a:lstStyle/>
        <a:p>
          <a:r>
            <a:rPr lang="en-US"/>
            <a:t>Offer Insights: Yet another crucial aim is to furnish insights derived from the analysis. This might involve elucidating the distribution of sentiments within the dataset, identifying prevalent words in positive and negative tweets, evaluating the accuracy of the sentiment prediction model, and so forth.</a:t>
          </a:r>
        </a:p>
      </dgm:t>
    </dgm:pt>
    <dgm:pt modelId="{01351623-0BAD-4B60-9C8E-6CB615E9186D}" type="parTrans" cxnId="{32285F60-71D3-42D7-9068-544E990E1D2E}">
      <dgm:prSet/>
      <dgm:spPr/>
      <dgm:t>
        <a:bodyPr/>
        <a:lstStyle/>
        <a:p>
          <a:endParaRPr lang="en-US"/>
        </a:p>
      </dgm:t>
    </dgm:pt>
    <dgm:pt modelId="{821929A8-0432-463D-82CE-1ECD46038186}" type="sibTrans" cxnId="{32285F60-71D3-42D7-9068-544E990E1D2E}">
      <dgm:prSet/>
      <dgm:spPr/>
      <dgm:t>
        <a:bodyPr/>
        <a:lstStyle/>
        <a:p>
          <a:endParaRPr lang="en-US"/>
        </a:p>
      </dgm:t>
    </dgm:pt>
    <dgm:pt modelId="{A1486F11-5F07-4E65-8948-2E17B158C6F5}">
      <dgm:prSet/>
      <dgm:spPr/>
      <dgm:t>
        <a:bodyPr/>
        <a:lstStyle/>
        <a:p>
          <a:r>
            <a:rPr lang="en-US"/>
            <a:t>Visualize the Data: The goal is to depict the data and the outcomes of the sentiment analysis through visual means. This encompasses generating graphs and charts to illustrate the distribution of sentiments, word frequencies, model performance metrics, and other pertinent aspects.</a:t>
          </a:r>
        </a:p>
      </dgm:t>
    </dgm:pt>
    <dgm:pt modelId="{5A9BD1A5-84CE-48FC-B797-F5EAC5FF5A1D}" type="parTrans" cxnId="{607160AA-5F9F-4445-B919-D66F1A1AA879}">
      <dgm:prSet/>
      <dgm:spPr/>
      <dgm:t>
        <a:bodyPr/>
        <a:lstStyle/>
        <a:p>
          <a:endParaRPr lang="en-US"/>
        </a:p>
      </dgm:t>
    </dgm:pt>
    <dgm:pt modelId="{403D0406-06A6-4419-AE97-6FA309090F6D}" type="sibTrans" cxnId="{607160AA-5F9F-4445-B919-D66F1A1AA879}">
      <dgm:prSet/>
      <dgm:spPr/>
      <dgm:t>
        <a:bodyPr/>
        <a:lstStyle/>
        <a:p>
          <a:endParaRPr lang="en-US"/>
        </a:p>
      </dgm:t>
    </dgm:pt>
    <dgm:pt modelId="{7F9B4F54-6A52-4F39-9CDC-D5B86CA61421}" type="pres">
      <dgm:prSet presAssocID="{B5A49986-CB67-439A-9A0D-DB2EEEC041C3}" presName="vert0" presStyleCnt="0">
        <dgm:presLayoutVars>
          <dgm:dir/>
          <dgm:animOne val="branch"/>
          <dgm:animLvl val="lvl"/>
        </dgm:presLayoutVars>
      </dgm:prSet>
      <dgm:spPr/>
    </dgm:pt>
    <dgm:pt modelId="{8DDC9E58-E165-46B1-9B1D-E48F6020C6D5}" type="pres">
      <dgm:prSet presAssocID="{689C6387-DCDA-40FD-B5C9-03DDE78421CC}" presName="thickLine" presStyleLbl="alignNode1" presStyleIdx="0" presStyleCnt="5"/>
      <dgm:spPr/>
    </dgm:pt>
    <dgm:pt modelId="{06521F2B-1B7E-43E7-B162-2E3099689BBC}" type="pres">
      <dgm:prSet presAssocID="{689C6387-DCDA-40FD-B5C9-03DDE78421CC}" presName="horz1" presStyleCnt="0"/>
      <dgm:spPr/>
    </dgm:pt>
    <dgm:pt modelId="{58181079-F47E-441E-9F5C-5C0C2C3F8688}" type="pres">
      <dgm:prSet presAssocID="{689C6387-DCDA-40FD-B5C9-03DDE78421CC}" presName="tx1" presStyleLbl="revTx" presStyleIdx="0" presStyleCnt="5"/>
      <dgm:spPr/>
    </dgm:pt>
    <dgm:pt modelId="{F3DF4057-2B2F-491C-98DD-3863B8D1C0FF}" type="pres">
      <dgm:prSet presAssocID="{689C6387-DCDA-40FD-B5C9-03DDE78421CC}" presName="vert1" presStyleCnt="0"/>
      <dgm:spPr/>
    </dgm:pt>
    <dgm:pt modelId="{11CC9053-8037-417E-8F0B-E53CCA0BEC0D}" type="pres">
      <dgm:prSet presAssocID="{502020BE-B571-42D3-9ED8-635FE335F827}" presName="thickLine" presStyleLbl="alignNode1" presStyleIdx="1" presStyleCnt="5"/>
      <dgm:spPr/>
    </dgm:pt>
    <dgm:pt modelId="{FFC9C15C-9072-4095-B4A6-B9179DEDFC8B}" type="pres">
      <dgm:prSet presAssocID="{502020BE-B571-42D3-9ED8-635FE335F827}" presName="horz1" presStyleCnt="0"/>
      <dgm:spPr/>
    </dgm:pt>
    <dgm:pt modelId="{C69410AA-1239-47F8-9FBB-79F51ACAD4B8}" type="pres">
      <dgm:prSet presAssocID="{502020BE-B571-42D3-9ED8-635FE335F827}" presName="tx1" presStyleLbl="revTx" presStyleIdx="1" presStyleCnt="5"/>
      <dgm:spPr/>
    </dgm:pt>
    <dgm:pt modelId="{39DE46AD-4A82-44B4-98D4-A0A46EC842FE}" type="pres">
      <dgm:prSet presAssocID="{502020BE-B571-42D3-9ED8-635FE335F827}" presName="vert1" presStyleCnt="0"/>
      <dgm:spPr/>
    </dgm:pt>
    <dgm:pt modelId="{86230458-88E7-4067-9DCB-A4165B026893}" type="pres">
      <dgm:prSet presAssocID="{319D43A1-056E-4B54-941F-44530E1E15F1}" presName="thickLine" presStyleLbl="alignNode1" presStyleIdx="2" presStyleCnt="5"/>
      <dgm:spPr/>
    </dgm:pt>
    <dgm:pt modelId="{7A58AAAA-6C08-4D15-9247-06E1398CAD47}" type="pres">
      <dgm:prSet presAssocID="{319D43A1-056E-4B54-941F-44530E1E15F1}" presName="horz1" presStyleCnt="0"/>
      <dgm:spPr/>
    </dgm:pt>
    <dgm:pt modelId="{F9DC6C74-75FA-45EC-B92A-CB7C57A604F2}" type="pres">
      <dgm:prSet presAssocID="{319D43A1-056E-4B54-941F-44530E1E15F1}" presName="tx1" presStyleLbl="revTx" presStyleIdx="2" presStyleCnt="5"/>
      <dgm:spPr/>
    </dgm:pt>
    <dgm:pt modelId="{304D3B09-4BAC-4DDF-974B-0BDB6E7883A8}" type="pres">
      <dgm:prSet presAssocID="{319D43A1-056E-4B54-941F-44530E1E15F1}" presName="vert1" presStyleCnt="0"/>
      <dgm:spPr/>
    </dgm:pt>
    <dgm:pt modelId="{C7351C27-9BBD-4412-A198-21CF9A9D4B74}" type="pres">
      <dgm:prSet presAssocID="{749B1D10-F030-4CE2-81B7-5C4085C75EE3}" presName="thickLine" presStyleLbl="alignNode1" presStyleIdx="3" presStyleCnt="5"/>
      <dgm:spPr/>
    </dgm:pt>
    <dgm:pt modelId="{1E6ADE77-C7BF-48CF-B488-0F9981470BB4}" type="pres">
      <dgm:prSet presAssocID="{749B1D10-F030-4CE2-81B7-5C4085C75EE3}" presName="horz1" presStyleCnt="0"/>
      <dgm:spPr/>
    </dgm:pt>
    <dgm:pt modelId="{626F01A8-5116-4867-A547-DC1575AAFADA}" type="pres">
      <dgm:prSet presAssocID="{749B1D10-F030-4CE2-81B7-5C4085C75EE3}" presName="tx1" presStyleLbl="revTx" presStyleIdx="3" presStyleCnt="5"/>
      <dgm:spPr/>
    </dgm:pt>
    <dgm:pt modelId="{DB92204D-A978-48A7-B3F3-E5D24976F569}" type="pres">
      <dgm:prSet presAssocID="{749B1D10-F030-4CE2-81B7-5C4085C75EE3}" presName="vert1" presStyleCnt="0"/>
      <dgm:spPr/>
    </dgm:pt>
    <dgm:pt modelId="{47443411-7B54-44E2-84CF-24F068298E79}" type="pres">
      <dgm:prSet presAssocID="{A1486F11-5F07-4E65-8948-2E17B158C6F5}" presName="thickLine" presStyleLbl="alignNode1" presStyleIdx="4" presStyleCnt="5"/>
      <dgm:spPr/>
    </dgm:pt>
    <dgm:pt modelId="{F1CBF071-7CF5-4F5E-9AC7-3B11AD31C1C3}" type="pres">
      <dgm:prSet presAssocID="{A1486F11-5F07-4E65-8948-2E17B158C6F5}" presName="horz1" presStyleCnt="0"/>
      <dgm:spPr/>
    </dgm:pt>
    <dgm:pt modelId="{66810630-D527-4624-9459-74D0965EB014}" type="pres">
      <dgm:prSet presAssocID="{A1486F11-5F07-4E65-8948-2E17B158C6F5}" presName="tx1" presStyleLbl="revTx" presStyleIdx="4" presStyleCnt="5"/>
      <dgm:spPr/>
    </dgm:pt>
    <dgm:pt modelId="{612701D3-C69A-4AFB-8687-B78D62D84E8F}" type="pres">
      <dgm:prSet presAssocID="{A1486F11-5F07-4E65-8948-2E17B158C6F5}" presName="vert1" presStyleCnt="0"/>
      <dgm:spPr/>
    </dgm:pt>
  </dgm:ptLst>
  <dgm:cxnLst>
    <dgm:cxn modelId="{6869D803-B5C7-4032-8AE3-17A15B7FA385}" type="presOf" srcId="{689C6387-DCDA-40FD-B5C9-03DDE78421CC}" destId="{58181079-F47E-441E-9F5C-5C0C2C3F8688}" srcOrd="0" destOrd="0" presId="urn:microsoft.com/office/officeart/2008/layout/LinedList"/>
    <dgm:cxn modelId="{AE49900C-A383-443C-BEC4-A63B74849418}" type="presOf" srcId="{502020BE-B571-42D3-9ED8-635FE335F827}" destId="{C69410AA-1239-47F8-9FBB-79F51ACAD4B8}" srcOrd="0" destOrd="0" presId="urn:microsoft.com/office/officeart/2008/layout/LinedList"/>
    <dgm:cxn modelId="{B0BEC71B-4243-412A-B138-481A37BD107F}" srcId="{B5A49986-CB67-439A-9A0D-DB2EEEC041C3}" destId="{502020BE-B571-42D3-9ED8-635FE335F827}" srcOrd="1" destOrd="0" parTransId="{EE2EEE4D-8D42-46AE-9123-2685B3E621A8}" sibTransId="{B5C42DC1-8CE5-4F6D-B2E3-0C9771DC7A09}"/>
    <dgm:cxn modelId="{F706BF32-1139-4080-84F6-C4867A0661B4}" type="presOf" srcId="{319D43A1-056E-4B54-941F-44530E1E15F1}" destId="{F9DC6C74-75FA-45EC-B92A-CB7C57A604F2}" srcOrd="0" destOrd="0" presId="urn:microsoft.com/office/officeart/2008/layout/LinedList"/>
    <dgm:cxn modelId="{5D9B4733-5C24-4A15-87FA-8F0C86B0BFCD}" type="presOf" srcId="{B5A49986-CB67-439A-9A0D-DB2EEEC041C3}" destId="{7F9B4F54-6A52-4F39-9CDC-D5B86CA61421}" srcOrd="0" destOrd="0" presId="urn:microsoft.com/office/officeart/2008/layout/LinedList"/>
    <dgm:cxn modelId="{32285F60-71D3-42D7-9068-544E990E1D2E}" srcId="{B5A49986-CB67-439A-9A0D-DB2EEEC041C3}" destId="{749B1D10-F030-4CE2-81B7-5C4085C75EE3}" srcOrd="3" destOrd="0" parTransId="{01351623-0BAD-4B60-9C8E-6CB615E9186D}" sibTransId="{821929A8-0432-463D-82CE-1ECD46038186}"/>
    <dgm:cxn modelId="{1C314C67-7964-4917-9CB2-46BAB9E109B7}" srcId="{B5A49986-CB67-439A-9A0D-DB2EEEC041C3}" destId="{319D43A1-056E-4B54-941F-44530E1E15F1}" srcOrd="2" destOrd="0" parTransId="{C7B15F78-E3B4-442D-9F8B-BEFD3DD1A5FB}" sibTransId="{2B9C809A-675A-45F7-AA43-460ECDFC4B7F}"/>
    <dgm:cxn modelId="{D36EFF8E-C54D-4DFC-9F47-CA252BC5DF2F}" srcId="{B5A49986-CB67-439A-9A0D-DB2EEEC041C3}" destId="{689C6387-DCDA-40FD-B5C9-03DDE78421CC}" srcOrd="0" destOrd="0" parTransId="{AC89B385-FE6F-4E6F-9201-B274841B27CF}" sibTransId="{95FE40E2-CB15-4A4B-AFB6-225F78C28094}"/>
    <dgm:cxn modelId="{328E8BA2-D490-41C6-89CD-B5E6CCEB345B}" type="presOf" srcId="{749B1D10-F030-4CE2-81B7-5C4085C75EE3}" destId="{626F01A8-5116-4867-A547-DC1575AAFADA}" srcOrd="0" destOrd="0" presId="urn:microsoft.com/office/officeart/2008/layout/LinedList"/>
    <dgm:cxn modelId="{607160AA-5F9F-4445-B919-D66F1A1AA879}" srcId="{B5A49986-CB67-439A-9A0D-DB2EEEC041C3}" destId="{A1486F11-5F07-4E65-8948-2E17B158C6F5}" srcOrd="4" destOrd="0" parTransId="{5A9BD1A5-84CE-48FC-B797-F5EAC5FF5A1D}" sibTransId="{403D0406-06A6-4419-AE97-6FA309090F6D}"/>
    <dgm:cxn modelId="{E86819FF-B013-4FBB-9B7D-EAFEB3FAF04B}" type="presOf" srcId="{A1486F11-5F07-4E65-8948-2E17B158C6F5}" destId="{66810630-D527-4624-9459-74D0965EB014}" srcOrd="0" destOrd="0" presId="urn:microsoft.com/office/officeart/2008/layout/LinedList"/>
    <dgm:cxn modelId="{CA0CA778-C46D-4CF8-B138-CCC8DFE1F801}" type="presParOf" srcId="{7F9B4F54-6A52-4F39-9CDC-D5B86CA61421}" destId="{8DDC9E58-E165-46B1-9B1D-E48F6020C6D5}" srcOrd="0" destOrd="0" presId="urn:microsoft.com/office/officeart/2008/layout/LinedList"/>
    <dgm:cxn modelId="{5A980FE0-0849-42B8-97FB-0A03C25074A6}" type="presParOf" srcId="{7F9B4F54-6A52-4F39-9CDC-D5B86CA61421}" destId="{06521F2B-1B7E-43E7-B162-2E3099689BBC}" srcOrd="1" destOrd="0" presId="urn:microsoft.com/office/officeart/2008/layout/LinedList"/>
    <dgm:cxn modelId="{E4306B8F-1FFF-4DB1-82A5-389F6BBF8F67}" type="presParOf" srcId="{06521F2B-1B7E-43E7-B162-2E3099689BBC}" destId="{58181079-F47E-441E-9F5C-5C0C2C3F8688}" srcOrd="0" destOrd="0" presId="urn:microsoft.com/office/officeart/2008/layout/LinedList"/>
    <dgm:cxn modelId="{ED20EB3D-CC10-453C-8AB1-1DDEC71B4839}" type="presParOf" srcId="{06521F2B-1B7E-43E7-B162-2E3099689BBC}" destId="{F3DF4057-2B2F-491C-98DD-3863B8D1C0FF}" srcOrd="1" destOrd="0" presId="urn:microsoft.com/office/officeart/2008/layout/LinedList"/>
    <dgm:cxn modelId="{E328BB0F-48B0-4C32-9141-B4775DB7F304}" type="presParOf" srcId="{7F9B4F54-6A52-4F39-9CDC-D5B86CA61421}" destId="{11CC9053-8037-417E-8F0B-E53CCA0BEC0D}" srcOrd="2" destOrd="0" presId="urn:microsoft.com/office/officeart/2008/layout/LinedList"/>
    <dgm:cxn modelId="{86881CD0-EA65-4F2E-A0BE-443E46E6DEE5}" type="presParOf" srcId="{7F9B4F54-6A52-4F39-9CDC-D5B86CA61421}" destId="{FFC9C15C-9072-4095-B4A6-B9179DEDFC8B}" srcOrd="3" destOrd="0" presId="urn:microsoft.com/office/officeart/2008/layout/LinedList"/>
    <dgm:cxn modelId="{6B756BD4-2B6B-49BC-B213-DDDF48139006}" type="presParOf" srcId="{FFC9C15C-9072-4095-B4A6-B9179DEDFC8B}" destId="{C69410AA-1239-47F8-9FBB-79F51ACAD4B8}" srcOrd="0" destOrd="0" presId="urn:microsoft.com/office/officeart/2008/layout/LinedList"/>
    <dgm:cxn modelId="{98A54D23-60AE-4801-AE31-2B29D447B8C3}" type="presParOf" srcId="{FFC9C15C-9072-4095-B4A6-B9179DEDFC8B}" destId="{39DE46AD-4A82-44B4-98D4-A0A46EC842FE}" srcOrd="1" destOrd="0" presId="urn:microsoft.com/office/officeart/2008/layout/LinedList"/>
    <dgm:cxn modelId="{8FA49166-C797-4BA5-9C3D-322A656ADDB8}" type="presParOf" srcId="{7F9B4F54-6A52-4F39-9CDC-D5B86CA61421}" destId="{86230458-88E7-4067-9DCB-A4165B026893}" srcOrd="4" destOrd="0" presId="urn:microsoft.com/office/officeart/2008/layout/LinedList"/>
    <dgm:cxn modelId="{13A23D47-6DDD-4E6D-AFCA-F81030521DE8}" type="presParOf" srcId="{7F9B4F54-6A52-4F39-9CDC-D5B86CA61421}" destId="{7A58AAAA-6C08-4D15-9247-06E1398CAD47}" srcOrd="5" destOrd="0" presId="urn:microsoft.com/office/officeart/2008/layout/LinedList"/>
    <dgm:cxn modelId="{54BC334E-0591-4BA9-BFDF-4FE77D776A85}" type="presParOf" srcId="{7A58AAAA-6C08-4D15-9247-06E1398CAD47}" destId="{F9DC6C74-75FA-45EC-B92A-CB7C57A604F2}" srcOrd="0" destOrd="0" presId="urn:microsoft.com/office/officeart/2008/layout/LinedList"/>
    <dgm:cxn modelId="{564C9B54-EE72-4945-9BF9-9582972361CF}" type="presParOf" srcId="{7A58AAAA-6C08-4D15-9247-06E1398CAD47}" destId="{304D3B09-4BAC-4DDF-974B-0BDB6E7883A8}" srcOrd="1" destOrd="0" presId="urn:microsoft.com/office/officeart/2008/layout/LinedList"/>
    <dgm:cxn modelId="{86E367ED-DF3E-4877-ACB7-DE9F7FB9CA1E}" type="presParOf" srcId="{7F9B4F54-6A52-4F39-9CDC-D5B86CA61421}" destId="{C7351C27-9BBD-4412-A198-21CF9A9D4B74}" srcOrd="6" destOrd="0" presId="urn:microsoft.com/office/officeart/2008/layout/LinedList"/>
    <dgm:cxn modelId="{EBECA4D7-2D85-4AEA-B3F8-D25E32C289AB}" type="presParOf" srcId="{7F9B4F54-6A52-4F39-9CDC-D5B86CA61421}" destId="{1E6ADE77-C7BF-48CF-B488-0F9981470BB4}" srcOrd="7" destOrd="0" presId="urn:microsoft.com/office/officeart/2008/layout/LinedList"/>
    <dgm:cxn modelId="{5CC002D3-0C7B-4337-8FFF-EC8663C2DCA2}" type="presParOf" srcId="{1E6ADE77-C7BF-48CF-B488-0F9981470BB4}" destId="{626F01A8-5116-4867-A547-DC1575AAFADA}" srcOrd="0" destOrd="0" presId="urn:microsoft.com/office/officeart/2008/layout/LinedList"/>
    <dgm:cxn modelId="{A2B434B4-8711-4749-9061-888395D96DC6}" type="presParOf" srcId="{1E6ADE77-C7BF-48CF-B488-0F9981470BB4}" destId="{DB92204D-A978-48A7-B3F3-E5D24976F569}" srcOrd="1" destOrd="0" presId="urn:microsoft.com/office/officeart/2008/layout/LinedList"/>
    <dgm:cxn modelId="{895055F1-BF2C-4516-8354-B62CE6D77319}" type="presParOf" srcId="{7F9B4F54-6A52-4F39-9CDC-D5B86CA61421}" destId="{47443411-7B54-44E2-84CF-24F068298E79}" srcOrd="8" destOrd="0" presId="urn:microsoft.com/office/officeart/2008/layout/LinedList"/>
    <dgm:cxn modelId="{0E273B26-633F-44B8-BD6A-4406161D4BD5}" type="presParOf" srcId="{7F9B4F54-6A52-4F39-9CDC-D5B86CA61421}" destId="{F1CBF071-7CF5-4F5E-9AC7-3B11AD31C1C3}" srcOrd="9" destOrd="0" presId="urn:microsoft.com/office/officeart/2008/layout/LinedList"/>
    <dgm:cxn modelId="{004F1E3D-754D-43AF-9C96-A57E1BD8309A}" type="presParOf" srcId="{F1CBF071-7CF5-4F5E-9AC7-3B11AD31C1C3}" destId="{66810630-D527-4624-9459-74D0965EB014}" srcOrd="0" destOrd="0" presId="urn:microsoft.com/office/officeart/2008/layout/LinedList"/>
    <dgm:cxn modelId="{D6545C07-BB5E-4C70-96BE-2AA87805CCAD}" type="presParOf" srcId="{F1CBF071-7CF5-4F5E-9AC7-3B11AD31C1C3}" destId="{612701D3-C69A-4AFB-8687-B78D62D84E8F}"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7C690B-3C43-492D-B0F7-F8A2D14EADC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B805D6A-5428-499F-BE4E-F93139A9140C}">
      <dgm:prSet/>
      <dgm:spPr/>
      <dgm:t>
        <a:bodyPr/>
        <a:lstStyle/>
        <a:p>
          <a:r>
            <a:rPr lang="en-US"/>
            <a:t>Reveal Insights: Sentiment analysis has the capability to unveil hidden patterns and trends that might escape casual observation. It can discern overarching trends in sentiment, highlight pivotal topics eliciting positive or negative reactions, and pinpoint fluctuations in sentiment over time.</a:t>
          </a:r>
        </a:p>
      </dgm:t>
    </dgm:pt>
    <dgm:pt modelId="{61CE9F75-3642-4573-B2C2-EF9D03B8FA6E}" type="parTrans" cxnId="{466F192D-30CD-4A23-983C-23BFA1AC761A}">
      <dgm:prSet/>
      <dgm:spPr/>
      <dgm:t>
        <a:bodyPr/>
        <a:lstStyle/>
        <a:p>
          <a:endParaRPr lang="en-US"/>
        </a:p>
      </dgm:t>
    </dgm:pt>
    <dgm:pt modelId="{7D361084-5FAB-4AC2-9A87-6652CD71E8B3}" type="sibTrans" cxnId="{466F192D-30CD-4A23-983C-23BFA1AC761A}">
      <dgm:prSet/>
      <dgm:spPr/>
      <dgm:t>
        <a:bodyPr/>
        <a:lstStyle/>
        <a:p>
          <a:endParaRPr lang="en-US"/>
        </a:p>
      </dgm:t>
    </dgm:pt>
    <dgm:pt modelId="{2C1448F9-E116-42CD-98B9-939845193796}">
      <dgm:prSet/>
      <dgm:spPr/>
      <dgm:t>
        <a:bodyPr/>
        <a:lstStyle/>
        <a:p>
          <a:r>
            <a:rPr lang="en-US"/>
            <a:t>Scalability: Sentiment analysis empowers businesses to efficiently analyze extensive datasets that would be unmanageable to review manually. It serves as a potent tool for managing the immense volume of data generated across social media platforms.</a:t>
          </a:r>
        </a:p>
      </dgm:t>
    </dgm:pt>
    <dgm:pt modelId="{00240198-0035-41C5-A4E4-17C5A7C8D1B1}" type="parTrans" cxnId="{702B25DA-F1CF-4EA4-AE03-AE59258E2F97}">
      <dgm:prSet/>
      <dgm:spPr/>
      <dgm:t>
        <a:bodyPr/>
        <a:lstStyle/>
        <a:p>
          <a:endParaRPr lang="en-US"/>
        </a:p>
      </dgm:t>
    </dgm:pt>
    <dgm:pt modelId="{46C648F2-6900-4C9C-B2CC-B9E8AD375BC9}" type="sibTrans" cxnId="{702B25DA-F1CF-4EA4-AE03-AE59258E2F97}">
      <dgm:prSet/>
      <dgm:spPr/>
      <dgm:t>
        <a:bodyPr/>
        <a:lstStyle/>
        <a:p>
          <a:endParaRPr lang="en-US"/>
        </a:p>
      </dgm:t>
    </dgm:pt>
    <dgm:pt modelId="{EF6EC9CD-7FF0-4049-8F78-BA28829A29C7}">
      <dgm:prSet/>
      <dgm:spPr/>
      <dgm:t>
        <a:bodyPr/>
        <a:lstStyle/>
        <a:p>
          <a:r>
            <a:rPr lang="en-US"/>
            <a:t>Real-time Analysis: Sentiment analysis enables businesses to conduct analyses in real time, enabling swift responses to fluctuations in public opinion or timely reactions to customer feedback.</a:t>
          </a:r>
        </a:p>
      </dgm:t>
    </dgm:pt>
    <dgm:pt modelId="{77B7FA0F-3CCF-4328-B29D-AB3EC4E02DB2}" type="parTrans" cxnId="{4927FD5F-4AE1-4A42-B95E-AEAB3FE2048C}">
      <dgm:prSet/>
      <dgm:spPr/>
      <dgm:t>
        <a:bodyPr/>
        <a:lstStyle/>
        <a:p>
          <a:endParaRPr lang="en-US"/>
        </a:p>
      </dgm:t>
    </dgm:pt>
    <dgm:pt modelId="{FE0A1ACD-DB12-4165-99D8-A30094F5B4FA}" type="sibTrans" cxnId="{4927FD5F-4AE1-4A42-B95E-AEAB3FE2048C}">
      <dgm:prSet/>
      <dgm:spPr/>
      <dgm:t>
        <a:bodyPr/>
        <a:lstStyle/>
        <a:p>
          <a:endParaRPr lang="en-US"/>
        </a:p>
      </dgm:t>
    </dgm:pt>
    <dgm:pt modelId="{E8631B54-028D-418B-9BCE-F71EA8CCBB17}">
      <dgm:prSet/>
      <dgm:spPr/>
      <dgm:t>
        <a:bodyPr/>
        <a:lstStyle/>
        <a:p>
          <a:r>
            <a:rPr lang="en-US"/>
            <a:t>Customer-focused Approach: Sentiment analysis aids in comprehending customer sentiment and feedback, facilitating businesses in aligning their products and services more effectively with customer requirements and preferences.</a:t>
          </a:r>
        </a:p>
      </dgm:t>
    </dgm:pt>
    <dgm:pt modelId="{039572A7-BAF5-43D0-84AA-C0CBE9021EC7}" type="parTrans" cxnId="{8418F014-C58B-43EE-95E6-AB1E9FB5F394}">
      <dgm:prSet/>
      <dgm:spPr/>
      <dgm:t>
        <a:bodyPr/>
        <a:lstStyle/>
        <a:p>
          <a:endParaRPr lang="en-US"/>
        </a:p>
      </dgm:t>
    </dgm:pt>
    <dgm:pt modelId="{DECD38D8-8C9A-466E-8D74-11BEBDAE1B75}" type="sibTrans" cxnId="{8418F014-C58B-43EE-95E6-AB1E9FB5F394}">
      <dgm:prSet/>
      <dgm:spPr/>
      <dgm:t>
        <a:bodyPr/>
        <a:lstStyle/>
        <a:p>
          <a:endParaRPr lang="en-US"/>
        </a:p>
      </dgm:t>
    </dgm:pt>
    <dgm:pt modelId="{FB71C159-BD9F-4805-B340-3733A4A54AF6}" type="pres">
      <dgm:prSet presAssocID="{C97C690B-3C43-492D-B0F7-F8A2D14EADC8}" presName="root" presStyleCnt="0">
        <dgm:presLayoutVars>
          <dgm:dir/>
          <dgm:resizeHandles val="exact"/>
        </dgm:presLayoutVars>
      </dgm:prSet>
      <dgm:spPr/>
    </dgm:pt>
    <dgm:pt modelId="{3F6256F9-170E-4077-BC1D-934168DCDB50}" type="pres">
      <dgm:prSet presAssocID="{0B805D6A-5428-499F-BE4E-F93139A9140C}" presName="compNode" presStyleCnt="0"/>
      <dgm:spPr/>
    </dgm:pt>
    <dgm:pt modelId="{2BD9D734-7C7D-48B7-8B2D-0260474FAEE0}" type="pres">
      <dgm:prSet presAssocID="{0B805D6A-5428-499F-BE4E-F93139A9140C}" presName="bgRect" presStyleLbl="bgShp" presStyleIdx="0" presStyleCnt="4"/>
      <dgm:spPr/>
    </dgm:pt>
    <dgm:pt modelId="{DFCD733F-DDF7-49A2-9149-53D52E6997EA}" type="pres">
      <dgm:prSet presAssocID="{0B805D6A-5428-499F-BE4E-F93139A9140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D6DD4DC3-1595-4D24-A4A3-FAC6E842DBC7}" type="pres">
      <dgm:prSet presAssocID="{0B805D6A-5428-499F-BE4E-F93139A9140C}" presName="spaceRect" presStyleCnt="0"/>
      <dgm:spPr/>
    </dgm:pt>
    <dgm:pt modelId="{9ED33D30-FDA1-431E-A3DD-5A070CBA8E0E}" type="pres">
      <dgm:prSet presAssocID="{0B805D6A-5428-499F-BE4E-F93139A9140C}" presName="parTx" presStyleLbl="revTx" presStyleIdx="0" presStyleCnt="4">
        <dgm:presLayoutVars>
          <dgm:chMax val="0"/>
          <dgm:chPref val="0"/>
        </dgm:presLayoutVars>
      </dgm:prSet>
      <dgm:spPr/>
    </dgm:pt>
    <dgm:pt modelId="{42511B82-B0BA-422A-96DF-06B34F4D6CED}" type="pres">
      <dgm:prSet presAssocID="{7D361084-5FAB-4AC2-9A87-6652CD71E8B3}" presName="sibTrans" presStyleCnt="0"/>
      <dgm:spPr/>
    </dgm:pt>
    <dgm:pt modelId="{A61E4DA3-A7DD-4507-9AD4-635766A14123}" type="pres">
      <dgm:prSet presAssocID="{2C1448F9-E116-42CD-98B9-939845193796}" presName="compNode" presStyleCnt="0"/>
      <dgm:spPr/>
    </dgm:pt>
    <dgm:pt modelId="{691F56F3-883F-4E97-B165-611DE5FD4CEE}" type="pres">
      <dgm:prSet presAssocID="{2C1448F9-E116-42CD-98B9-939845193796}" presName="bgRect" presStyleLbl="bgShp" presStyleIdx="1" presStyleCnt="4"/>
      <dgm:spPr/>
    </dgm:pt>
    <dgm:pt modelId="{A6EC35A1-B667-4ED9-82A1-E54D2C3F798E}" type="pres">
      <dgm:prSet presAssocID="{2C1448F9-E116-42CD-98B9-93984519379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18F6822-2D0C-4565-9FD4-DEE83DE30774}" type="pres">
      <dgm:prSet presAssocID="{2C1448F9-E116-42CD-98B9-939845193796}" presName="spaceRect" presStyleCnt="0"/>
      <dgm:spPr/>
    </dgm:pt>
    <dgm:pt modelId="{ACDAD9C6-F5CE-48F6-9E10-F0DF616932FC}" type="pres">
      <dgm:prSet presAssocID="{2C1448F9-E116-42CD-98B9-939845193796}" presName="parTx" presStyleLbl="revTx" presStyleIdx="1" presStyleCnt="4">
        <dgm:presLayoutVars>
          <dgm:chMax val="0"/>
          <dgm:chPref val="0"/>
        </dgm:presLayoutVars>
      </dgm:prSet>
      <dgm:spPr/>
    </dgm:pt>
    <dgm:pt modelId="{9B538376-7C9A-4EAA-8C34-62A769A19199}" type="pres">
      <dgm:prSet presAssocID="{46C648F2-6900-4C9C-B2CC-B9E8AD375BC9}" presName="sibTrans" presStyleCnt="0"/>
      <dgm:spPr/>
    </dgm:pt>
    <dgm:pt modelId="{01B7D5F7-20AB-4221-AAC7-5B31779A2A91}" type="pres">
      <dgm:prSet presAssocID="{EF6EC9CD-7FF0-4049-8F78-BA28829A29C7}" presName="compNode" presStyleCnt="0"/>
      <dgm:spPr/>
    </dgm:pt>
    <dgm:pt modelId="{AC866E6A-C855-4398-B2EB-901A31F58D3E}" type="pres">
      <dgm:prSet presAssocID="{EF6EC9CD-7FF0-4049-8F78-BA28829A29C7}" presName="bgRect" presStyleLbl="bgShp" presStyleIdx="2" presStyleCnt="4"/>
      <dgm:spPr/>
    </dgm:pt>
    <dgm:pt modelId="{3DFBB416-2D9E-43E5-B3FC-847669EACAD2}" type="pres">
      <dgm:prSet presAssocID="{EF6EC9CD-7FF0-4049-8F78-BA28829A29C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2C15F51B-A96E-4AA9-9B8C-F5E9F9BD8FE0}" type="pres">
      <dgm:prSet presAssocID="{EF6EC9CD-7FF0-4049-8F78-BA28829A29C7}" presName="spaceRect" presStyleCnt="0"/>
      <dgm:spPr/>
    </dgm:pt>
    <dgm:pt modelId="{89F6033B-0983-4329-9496-2B29C6AEE3EB}" type="pres">
      <dgm:prSet presAssocID="{EF6EC9CD-7FF0-4049-8F78-BA28829A29C7}" presName="parTx" presStyleLbl="revTx" presStyleIdx="2" presStyleCnt="4">
        <dgm:presLayoutVars>
          <dgm:chMax val="0"/>
          <dgm:chPref val="0"/>
        </dgm:presLayoutVars>
      </dgm:prSet>
      <dgm:spPr/>
    </dgm:pt>
    <dgm:pt modelId="{6393A346-0F8A-4EF3-8457-28529B8D2B73}" type="pres">
      <dgm:prSet presAssocID="{FE0A1ACD-DB12-4165-99D8-A30094F5B4FA}" presName="sibTrans" presStyleCnt="0"/>
      <dgm:spPr/>
    </dgm:pt>
    <dgm:pt modelId="{6F1319EA-32AB-4B94-84CF-56ED8AC03AF8}" type="pres">
      <dgm:prSet presAssocID="{E8631B54-028D-418B-9BCE-F71EA8CCBB17}" presName="compNode" presStyleCnt="0"/>
      <dgm:spPr/>
    </dgm:pt>
    <dgm:pt modelId="{5A15919C-9465-4D0A-9E08-6DA1A16244E6}" type="pres">
      <dgm:prSet presAssocID="{E8631B54-028D-418B-9BCE-F71EA8CCBB17}" presName="bgRect" presStyleLbl="bgShp" presStyleIdx="3" presStyleCnt="4"/>
      <dgm:spPr/>
    </dgm:pt>
    <dgm:pt modelId="{6BD3036F-25C6-4222-9B2F-E8918DD9C65B}" type="pres">
      <dgm:prSet presAssocID="{E8631B54-028D-418B-9BCE-F71EA8CCBB1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3E290F41-0F42-494D-B90F-4F5CB2F3512A}" type="pres">
      <dgm:prSet presAssocID="{E8631B54-028D-418B-9BCE-F71EA8CCBB17}" presName="spaceRect" presStyleCnt="0"/>
      <dgm:spPr/>
    </dgm:pt>
    <dgm:pt modelId="{CF4C8350-52C8-4235-B24E-A1981A6892F3}" type="pres">
      <dgm:prSet presAssocID="{E8631B54-028D-418B-9BCE-F71EA8CCBB17}" presName="parTx" presStyleLbl="revTx" presStyleIdx="3" presStyleCnt="4">
        <dgm:presLayoutVars>
          <dgm:chMax val="0"/>
          <dgm:chPref val="0"/>
        </dgm:presLayoutVars>
      </dgm:prSet>
      <dgm:spPr/>
    </dgm:pt>
  </dgm:ptLst>
  <dgm:cxnLst>
    <dgm:cxn modelId="{15F4180D-9235-4A41-94E1-8BF40BCE94B1}" type="presOf" srcId="{0B805D6A-5428-499F-BE4E-F93139A9140C}" destId="{9ED33D30-FDA1-431E-A3DD-5A070CBA8E0E}" srcOrd="0" destOrd="0" presId="urn:microsoft.com/office/officeart/2018/2/layout/IconVerticalSolidList"/>
    <dgm:cxn modelId="{0E1ED711-A2E7-46B4-AFB1-DBF4CBACA507}" type="presOf" srcId="{EF6EC9CD-7FF0-4049-8F78-BA28829A29C7}" destId="{89F6033B-0983-4329-9496-2B29C6AEE3EB}" srcOrd="0" destOrd="0" presId="urn:microsoft.com/office/officeart/2018/2/layout/IconVerticalSolidList"/>
    <dgm:cxn modelId="{8418F014-C58B-43EE-95E6-AB1E9FB5F394}" srcId="{C97C690B-3C43-492D-B0F7-F8A2D14EADC8}" destId="{E8631B54-028D-418B-9BCE-F71EA8CCBB17}" srcOrd="3" destOrd="0" parTransId="{039572A7-BAF5-43D0-84AA-C0CBE9021EC7}" sibTransId="{DECD38D8-8C9A-466E-8D74-11BEBDAE1B75}"/>
    <dgm:cxn modelId="{466F192D-30CD-4A23-983C-23BFA1AC761A}" srcId="{C97C690B-3C43-492D-B0F7-F8A2D14EADC8}" destId="{0B805D6A-5428-499F-BE4E-F93139A9140C}" srcOrd="0" destOrd="0" parTransId="{61CE9F75-3642-4573-B2C2-EF9D03B8FA6E}" sibTransId="{7D361084-5FAB-4AC2-9A87-6652CD71E8B3}"/>
    <dgm:cxn modelId="{4927FD5F-4AE1-4A42-B95E-AEAB3FE2048C}" srcId="{C97C690B-3C43-492D-B0F7-F8A2D14EADC8}" destId="{EF6EC9CD-7FF0-4049-8F78-BA28829A29C7}" srcOrd="2" destOrd="0" parTransId="{77B7FA0F-3CCF-4328-B29D-AB3EC4E02DB2}" sibTransId="{FE0A1ACD-DB12-4165-99D8-A30094F5B4FA}"/>
    <dgm:cxn modelId="{99926D63-8F2F-483F-B307-A32FE4FEA955}" type="presOf" srcId="{C97C690B-3C43-492D-B0F7-F8A2D14EADC8}" destId="{FB71C159-BD9F-4805-B340-3733A4A54AF6}" srcOrd="0" destOrd="0" presId="urn:microsoft.com/office/officeart/2018/2/layout/IconVerticalSolidList"/>
    <dgm:cxn modelId="{BCD50B4C-FDFF-4F91-A726-3B3453DF5595}" type="presOf" srcId="{E8631B54-028D-418B-9BCE-F71EA8CCBB17}" destId="{CF4C8350-52C8-4235-B24E-A1981A6892F3}" srcOrd="0" destOrd="0" presId="urn:microsoft.com/office/officeart/2018/2/layout/IconVerticalSolidList"/>
    <dgm:cxn modelId="{61F154A6-2BCF-4AEB-A253-C33F2E172F3F}" type="presOf" srcId="{2C1448F9-E116-42CD-98B9-939845193796}" destId="{ACDAD9C6-F5CE-48F6-9E10-F0DF616932FC}" srcOrd="0" destOrd="0" presId="urn:microsoft.com/office/officeart/2018/2/layout/IconVerticalSolidList"/>
    <dgm:cxn modelId="{702B25DA-F1CF-4EA4-AE03-AE59258E2F97}" srcId="{C97C690B-3C43-492D-B0F7-F8A2D14EADC8}" destId="{2C1448F9-E116-42CD-98B9-939845193796}" srcOrd="1" destOrd="0" parTransId="{00240198-0035-41C5-A4E4-17C5A7C8D1B1}" sibTransId="{46C648F2-6900-4C9C-B2CC-B9E8AD375BC9}"/>
    <dgm:cxn modelId="{DC48C7A7-F7BC-4281-A078-1D806CFE42EC}" type="presParOf" srcId="{FB71C159-BD9F-4805-B340-3733A4A54AF6}" destId="{3F6256F9-170E-4077-BC1D-934168DCDB50}" srcOrd="0" destOrd="0" presId="urn:microsoft.com/office/officeart/2018/2/layout/IconVerticalSolidList"/>
    <dgm:cxn modelId="{534F487A-C9CC-4158-AC2A-E95EF3AFBD47}" type="presParOf" srcId="{3F6256F9-170E-4077-BC1D-934168DCDB50}" destId="{2BD9D734-7C7D-48B7-8B2D-0260474FAEE0}" srcOrd="0" destOrd="0" presId="urn:microsoft.com/office/officeart/2018/2/layout/IconVerticalSolidList"/>
    <dgm:cxn modelId="{9AA92FAD-ED89-4063-8023-8DA52BB136E5}" type="presParOf" srcId="{3F6256F9-170E-4077-BC1D-934168DCDB50}" destId="{DFCD733F-DDF7-49A2-9149-53D52E6997EA}" srcOrd="1" destOrd="0" presId="urn:microsoft.com/office/officeart/2018/2/layout/IconVerticalSolidList"/>
    <dgm:cxn modelId="{A99C7AE5-FB13-49CC-B626-C6C19473A9BA}" type="presParOf" srcId="{3F6256F9-170E-4077-BC1D-934168DCDB50}" destId="{D6DD4DC3-1595-4D24-A4A3-FAC6E842DBC7}" srcOrd="2" destOrd="0" presId="urn:microsoft.com/office/officeart/2018/2/layout/IconVerticalSolidList"/>
    <dgm:cxn modelId="{CDDAADC1-9333-41C2-B137-DE70332F1E85}" type="presParOf" srcId="{3F6256F9-170E-4077-BC1D-934168DCDB50}" destId="{9ED33D30-FDA1-431E-A3DD-5A070CBA8E0E}" srcOrd="3" destOrd="0" presId="urn:microsoft.com/office/officeart/2018/2/layout/IconVerticalSolidList"/>
    <dgm:cxn modelId="{5A9034E7-57F5-482C-B55D-E00E8018C291}" type="presParOf" srcId="{FB71C159-BD9F-4805-B340-3733A4A54AF6}" destId="{42511B82-B0BA-422A-96DF-06B34F4D6CED}" srcOrd="1" destOrd="0" presId="urn:microsoft.com/office/officeart/2018/2/layout/IconVerticalSolidList"/>
    <dgm:cxn modelId="{52DC8765-6F22-4DEE-B9A7-C125E817836F}" type="presParOf" srcId="{FB71C159-BD9F-4805-B340-3733A4A54AF6}" destId="{A61E4DA3-A7DD-4507-9AD4-635766A14123}" srcOrd="2" destOrd="0" presId="urn:microsoft.com/office/officeart/2018/2/layout/IconVerticalSolidList"/>
    <dgm:cxn modelId="{2F22A6EA-A8A1-4A59-9DE7-556E2F28D862}" type="presParOf" srcId="{A61E4DA3-A7DD-4507-9AD4-635766A14123}" destId="{691F56F3-883F-4E97-B165-611DE5FD4CEE}" srcOrd="0" destOrd="0" presId="urn:microsoft.com/office/officeart/2018/2/layout/IconVerticalSolidList"/>
    <dgm:cxn modelId="{12CA4810-E5D2-4F43-991E-019856EFF4E3}" type="presParOf" srcId="{A61E4DA3-A7DD-4507-9AD4-635766A14123}" destId="{A6EC35A1-B667-4ED9-82A1-E54D2C3F798E}" srcOrd="1" destOrd="0" presId="urn:microsoft.com/office/officeart/2018/2/layout/IconVerticalSolidList"/>
    <dgm:cxn modelId="{9DD639AA-BBFA-492A-AA81-9F4DCC7AFF92}" type="presParOf" srcId="{A61E4DA3-A7DD-4507-9AD4-635766A14123}" destId="{618F6822-2D0C-4565-9FD4-DEE83DE30774}" srcOrd="2" destOrd="0" presId="urn:microsoft.com/office/officeart/2018/2/layout/IconVerticalSolidList"/>
    <dgm:cxn modelId="{6FDE6325-70B9-4F54-AF41-F26921FF2835}" type="presParOf" srcId="{A61E4DA3-A7DD-4507-9AD4-635766A14123}" destId="{ACDAD9C6-F5CE-48F6-9E10-F0DF616932FC}" srcOrd="3" destOrd="0" presId="urn:microsoft.com/office/officeart/2018/2/layout/IconVerticalSolidList"/>
    <dgm:cxn modelId="{B42D9DE6-F305-4FEA-9000-B57926C4CA4C}" type="presParOf" srcId="{FB71C159-BD9F-4805-B340-3733A4A54AF6}" destId="{9B538376-7C9A-4EAA-8C34-62A769A19199}" srcOrd="3" destOrd="0" presId="urn:microsoft.com/office/officeart/2018/2/layout/IconVerticalSolidList"/>
    <dgm:cxn modelId="{E23A0B3E-C814-482D-8FE5-F7772C334B5D}" type="presParOf" srcId="{FB71C159-BD9F-4805-B340-3733A4A54AF6}" destId="{01B7D5F7-20AB-4221-AAC7-5B31779A2A91}" srcOrd="4" destOrd="0" presId="urn:microsoft.com/office/officeart/2018/2/layout/IconVerticalSolidList"/>
    <dgm:cxn modelId="{76A17D12-9F82-4CA1-ADDD-480486750DB8}" type="presParOf" srcId="{01B7D5F7-20AB-4221-AAC7-5B31779A2A91}" destId="{AC866E6A-C855-4398-B2EB-901A31F58D3E}" srcOrd="0" destOrd="0" presId="urn:microsoft.com/office/officeart/2018/2/layout/IconVerticalSolidList"/>
    <dgm:cxn modelId="{A3E30F2B-9211-461C-9B9D-02E86BE08FD0}" type="presParOf" srcId="{01B7D5F7-20AB-4221-AAC7-5B31779A2A91}" destId="{3DFBB416-2D9E-43E5-B3FC-847669EACAD2}" srcOrd="1" destOrd="0" presId="urn:microsoft.com/office/officeart/2018/2/layout/IconVerticalSolidList"/>
    <dgm:cxn modelId="{0D66ED5D-A20C-44EC-AE90-8C9CA9531597}" type="presParOf" srcId="{01B7D5F7-20AB-4221-AAC7-5B31779A2A91}" destId="{2C15F51B-A96E-4AA9-9B8C-F5E9F9BD8FE0}" srcOrd="2" destOrd="0" presId="urn:microsoft.com/office/officeart/2018/2/layout/IconVerticalSolidList"/>
    <dgm:cxn modelId="{CF3D843F-A6D4-4F47-8554-7FE7F3A463E2}" type="presParOf" srcId="{01B7D5F7-20AB-4221-AAC7-5B31779A2A91}" destId="{89F6033B-0983-4329-9496-2B29C6AEE3EB}" srcOrd="3" destOrd="0" presId="urn:microsoft.com/office/officeart/2018/2/layout/IconVerticalSolidList"/>
    <dgm:cxn modelId="{E993E5AF-14CC-44FC-810D-13762AE39D47}" type="presParOf" srcId="{FB71C159-BD9F-4805-B340-3733A4A54AF6}" destId="{6393A346-0F8A-4EF3-8457-28529B8D2B73}" srcOrd="5" destOrd="0" presId="urn:microsoft.com/office/officeart/2018/2/layout/IconVerticalSolidList"/>
    <dgm:cxn modelId="{101A458F-F4D8-4ED1-93E9-5EA77A413B60}" type="presParOf" srcId="{FB71C159-BD9F-4805-B340-3733A4A54AF6}" destId="{6F1319EA-32AB-4B94-84CF-56ED8AC03AF8}" srcOrd="6" destOrd="0" presId="urn:microsoft.com/office/officeart/2018/2/layout/IconVerticalSolidList"/>
    <dgm:cxn modelId="{8365C786-504B-4D61-A76F-DFEEE1FDB948}" type="presParOf" srcId="{6F1319EA-32AB-4B94-84CF-56ED8AC03AF8}" destId="{5A15919C-9465-4D0A-9E08-6DA1A16244E6}" srcOrd="0" destOrd="0" presId="urn:microsoft.com/office/officeart/2018/2/layout/IconVerticalSolidList"/>
    <dgm:cxn modelId="{63BE7635-ABC4-418B-BD60-35CA338C2233}" type="presParOf" srcId="{6F1319EA-32AB-4B94-84CF-56ED8AC03AF8}" destId="{6BD3036F-25C6-4222-9B2F-E8918DD9C65B}" srcOrd="1" destOrd="0" presId="urn:microsoft.com/office/officeart/2018/2/layout/IconVerticalSolidList"/>
    <dgm:cxn modelId="{297D0FBB-110B-4A25-8CFF-C0210A696778}" type="presParOf" srcId="{6F1319EA-32AB-4B94-84CF-56ED8AC03AF8}" destId="{3E290F41-0F42-494D-B90F-4F5CB2F3512A}" srcOrd="2" destOrd="0" presId="urn:microsoft.com/office/officeart/2018/2/layout/IconVerticalSolidList"/>
    <dgm:cxn modelId="{624F0F89-9D05-47D6-B3AF-9CCFB5CB9710}" type="presParOf" srcId="{6F1319EA-32AB-4B94-84CF-56ED8AC03AF8}" destId="{CF4C8350-52C8-4235-B24E-A1981A6892F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633B4E-AEF9-4CE5-B5F1-A43EFD9131C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53F82CA-C263-483C-B70F-31BEF8A1024A}">
      <dgm:prSet/>
      <dgm:spPr/>
      <dgm:t>
        <a:bodyPr/>
        <a:lstStyle/>
        <a:p>
          <a:r>
            <a:rPr lang="en-CA"/>
            <a:t>Contextual Comprehension: Sentiment analysis algorithms may encounter challenges in grasping context, irony, sarcasm, and other subtleties inherent in human language. Consequently, this can result in inaccuracies in sentiment classification.</a:t>
          </a:r>
          <a:endParaRPr lang="en-US"/>
        </a:p>
      </dgm:t>
    </dgm:pt>
    <dgm:pt modelId="{290D4EB2-B111-4125-813E-1A4D35309C64}" type="parTrans" cxnId="{DA1B195F-5BAD-4CCE-887F-FC569A6184DC}">
      <dgm:prSet/>
      <dgm:spPr/>
      <dgm:t>
        <a:bodyPr/>
        <a:lstStyle/>
        <a:p>
          <a:endParaRPr lang="en-US"/>
        </a:p>
      </dgm:t>
    </dgm:pt>
    <dgm:pt modelId="{F7152798-4103-4C83-8380-BBB7124AA84C}" type="sibTrans" cxnId="{DA1B195F-5BAD-4CCE-887F-FC569A6184DC}">
      <dgm:prSet/>
      <dgm:spPr/>
      <dgm:t>
        <a:bodyPr/>
        <a:lstStyle/>
        <a:p>
          <a:endParaRPr lang="en-US"/>
        </a:p>
      </dgm:t>
    </dgm:pt>
    <dgm:pt modelId="{E9751F41-D3E7-4557-AAC3-4A464D491536}">
      <dgm:prSet/>
      <dgm:spPr/>
      <dgm:t>
        <a:bodyPr/>
        <a:lstStyle/>
        <a:p>
          <a:r>
            <a:rPr lang="en-US"/>
            <a:t>Data Integrity: The accuracy of the analysis hinges significantly on the quality of the data. Should the data exhibit bias or incompleteness, the outcomes of sentiment analysis are likewise compromised.</a:t>
          </a:r>
        </a:p>
      </dgm:t>
    </dgm:pt>
    <dgm:pt modelId="{CA457AC0-5EE7-4920-A9D0-89F9283FBEE5}" type="parTrans" cxnId="{FE0B2DA8-6DA3-474D-ABAA-19229F6AEC9B}">
      <dgm:prSet/>
      <dgm:spPr/>
      <dgm:t>
        <a:bodyPr/>
        <a:lstStyle/>
        <a:p>
          <a:endParaRPr lang="en-US"/>
        </a:p>
      </dgm:t>
    </dgm:pt>
    <dgm:pt modelId="{B4B0CF77-0343-4C68-93C6-C8FB4CA6994A}" type="sibTrans" cxnId="{FE0B2DA8-6DA3-474D-ABAA-19229F6AEC9B}">
      <dgm:prSet/>
      <dgm:spPr/>
      <dgm:t>
        <a:bodyPr/>
        <a:lstStyle/>
        <a:p>
          <a:endParaRPr lang="en-US"/>
        </a:p>
      </dgm:t>
    </dgm:pt>
    <dgm:pt modelId="{1AB009B3-61F7-4381-B0F3-6B3256145F75}">
      <dgm:prSet/>
      <dgm:spPr/>
      <dgm:t>
        <a:bodyPr/>
        <a:lstStyle/>
        <a:p>
          <a:r>
            <a:rPr lang="en-US"/>
            <a:t>Language Constraints: Certain sentiment analysis tools may not offer support for all languages, potentially restricting their utility in a multilingual environment.</a:t>
          </a:r>
        </a:p>
      </dgm:t>
    </dgm:pt>
    <dgm:pt modelId="{DBADB971-4CA0-4CA2-9D4E-9896BA26DC69}" type="parTrans" cxnId="{D12DB728-0AE6-4113-8BB1-005DD0FC8D6C}">
      <dgm:prSet/>
      <dgm:spPr/>
      <dgm:t>
        <a:bodyPr/>
        <a:lstStyle/>
        <a:p>
          <a:endParaRPr lang="en-US"/>
        </a:p>
      </dgm:t>
    </dgm:pt>
    <dgm:pt modelId="{6E4966F1-5BB0-4CF0-B038-28A30C6FCFCD}" type="sibTrans" cxnId="{D12DB728-0AE6-4113-8BB1-005DD0FC8D6C}">
      <dgm:prSet/>
      <dgm:spPr/>
      <dgm:t>
        <a:bodyPr/>
        <a:lstStyle/>
        <a:p>
          <a:endParaRPr lang="en-US"/>
        </a:p>
      </dgm:t>
    </dgm:pt>
    <dgm:pt modelId="{697CAA54-EA67-48A9-972B-53871CA1C43C}" type="pres">
      <dgm:prSet presAssocID="{3E633B4E-AEF9-4CE5-B5F1-A43EFD9131C7}" presName="root" presStyleCnt="0">
        <dgm:presLayoutVars>
          <dgm:dir/>
          <dgm:resizeHandles val="exact"/>
        </dgm:presLayoutVars>
      </dgm:prSet>
      <dgm:spPr/>
    </dgm:pt>
    <dgm:pt modelId="{AAFDA180-9246-4564-A726-42B15C605280}" type="pres">
      <dgm:prSet presAssocID="{A53F82CA-C263-483C-B70F-31BEF8A1024A}" presName="compNode" presStyleCnt="0"/>
      <dgm:spPr/>
    </dgm:pt>
    <dgm:pt modelId="{6AB7DC1A-F793-49FD-BE69-4AAF353C9E80}" type="pres">
      <dgm:prSet presAssocID="{A53F82CA-C263-483C-B70F-31BEF8A1024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Joker Hat"/>
        </a:ext>
      </dgm:extLst>
    </dgm:pt>
    <dgm:pt modelId="{F91EEC5F-F624-4D7D-B2A8-98BD39DE3927}" type="pres">
      <dgm:prSet presAssocID="{A53F82CA-C263-483C-B70F-31BEF8A1024A}" presName="spaceRect" presStyleCnt="0"/>
      <dgm:spPr/>
    </dgm:pt>
    <dgm:pt modelId="{8F55E834-6742-4BE5-B0FC-131B9FF3A5B8}" type="pres">
      <dgm:prSet presAssocID="{A53F82CA-C263-483C-B70F-31BEF8A1024A}" presName="textRect" presStyleLbl="revTx" presStyleIdx="0" presStyleCnt="3">
        <dgm:presLayoutVars>
          <dgm:chMax val="1"/>
          <dgm:chPref val="1"/>
        </dgm:presLayoutVars>
      </dgm:prSet>
      <dgm:spPr/>
    </dgm:pt>
    <dgm:pt modelId="{BB329F42-1ADF-4726-8ED9-BE07B6BCF05B}" type="pres">
      <dgm:prSet presAssocID="{F7152798-4103-4C83-8380-BBB7124AA84C}" presName="sibTrans" presStyleCnt="0"/>
      <dgm:spPr/>
    </dgm:pt>
    <dgm:pt modelId="{09E82017-FAB5-4AC5-97AC-98552173373B}" type="pres">
      <dgm:prSet presAssocID="{E9751F41-D3E7-4557-AAC3-4A464D491536}" presName="compNode" presStyleCnt="0"/>
      <dgm:spPr/>
    </dgm:pt>
    <dgm:pt modelId="{57346271-FCCF-4E92-8F99-053D93D1F270}" type="pres">
      <dgm:prSet presAssocID="{E9751F41-D3E7-4557-AAC3-4A464D49153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2D4AB2B2-FFB3-448E-B9BA-CD2249CAE1E5}" type="pres">
      <dgm:prSet presAssocID="{E9751F41-D3E7-4557-AAC3-4A464D491536}" presName="spaceRect" presStyleCnt="0"/>
      <dgm:spPr/>
    </dgm:pt>
    <dgm:pt modelId="{4FC6CE9B-DD7B-4618-A184-D80BC8427566}" type="pres">
      <dgm:prSet presAssocID="{E9751F41-D3E7-4557-AAC3-4A464D491536}" presName="textRect" presStyleLbl="revTx" presStyleIdx="1" presStyleCnt="3">
        <dgm:presLayoutVars>
          <dgm:chMax val="1"/>
          <dgm:chPref val="1"/>
        </dgm:presLayoutVars>
      </dgm:prSet>
      <dgm:spPr/>
    </dgm:pt>
    <dgm:pt modelId="{8019A587-917B-4944-8A5E-D974B5CAB7FC}" type="pres">
      <dgm:prSet presAssocID="{B4B0CF77-0343-4C68-93C6-C8FB4CA6994A}" presName="sibTrans" presStyleCnt="0"/>
      <dgm:spPr/>
    </dgm:pt>
    <dgm:pt modelId="{A433FECB-0964-42FA-AD65-E8F56BCCACEA}" type="pres">
      <dgm:prSet presAssocID="{1AB009B3-61F7-4381-B0F3-6B3256145F75}" presName="compNode" presStyleCnt="0"/>
      <dgm:spPr/>
    </dgm:pt>
    <dgm:pt modelId="{27110DF9-5678-4CCE-BE6C-32E033DD1ADC}" type="pres">
      <dgm:prSet presAssocID="{1AB009B3-61F7-4381-B0F3-6B3256145F7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af"/>
        </a:ext>
      </dgm:extLst>
    </dgm:pt>
    <dgm:pt modelId="{8E37633A-EF50-40B6-A125-B2B452534DC0}" type="pres">
      <dgm:prSet presAssocID="{1AB009B3-61F7-4381-B0F3-6B3256145F75}" presName="spaceRect" presStyleCnt="0"/>
      <dgm:spPr/>
    </dgm:pt>
    <dgm:pt modelId="{CBFB0528-AB2C-45D0-B62B-48C75C018119}" type="pres">
      <dgm:prSet presAssocID="{1AB009B3-61F7-4381-B0F3-6B3256145F75}" presName="textRect" presStyleLbl="revTx" presStyleIdx="2" presStyleCnt="3">
        <dgm:presLayoutVars>
          <dgm:chMax val="1"/>
          <dgm:chPref val="1"/>
        </dgm:presLayoutVars>
      </dgm:prSet>
      <dgm:spPr/>
    </dgm:pt>
  </dgm:ptLst>
  <dgm:cxnLst>
    <dgm:cxn modelId="{D12DB728-0AE6-4113-8BB1-005DD0FC8D6C}" srcId="{3E633B4E-AEF9-4CE5-B5F1-A43EFD9131C7}" destId="{1AB009B3-61F7-4381-B0F3-6B3256145F75}" srcOrd="2" destOrd="0" parTransId="{DBADB971-4CA0-4CA2-9D4E-9896BA26DC69}" sibTransId="{6E4966F1-5BB0-4CF0-B038-28A30C6FCFCD}"/>
    <dgm:cxn modelId="{7DE23930-063C-49F7-A431-CBFA1B1F8A99}" type="presOf" srcId="{1AB009B3-61F7-4381-B0F3-6B3256145F75}" destId="{CBFB0528-AB2C-45D0-B62B-48C75C018119}" srcOrd="0" destOrd="0" presId="urn:microsoft.com/office/officeart/2018/2/layout/IconLabelList"/>
    <dgm:cxn modelId="{CC188530-392C-45D7-A6CA-D6AC15E71835}" type="presOf" srcId="{E9751F41-D3E7-4557-AAC3-4A464D491536}" destId="{4FC6CE9B-DD7B-4618-A184-D80BC8427566}" srcOrd="0" destOrd="0" presId="urn:microsoft.com/office/officeart/2018/2/layout/IconLabelList"/>
    <dgm:cxn modelId="{DA1B195F-5BAD-4CCE-887F-FC569A6184DC}" srcId="{3E633B4E-AEF9-4CE5-B5F1-A43EFD9131C7}" destId="{A53F82CA-C263-483C-B70F-31BEF8A1024A}" srcOrd="0" destOrd="0" parTransId="{290D4EB2-B111-4125-813E-1A4D35309C64}" sibTransId="{F7152798-4103-4C83-8380-BBB7124AA84C}"/>
    <dgm:cxn modelId="{F4B3DE6D-623F-4002-B92D-EFC18EFC1107}" type="presOf" srcId="{3E633B4E-AEF9-4CE5-B5F1-A43EFD9131C7}" destId="{697CAA54-EA67-48A9-972B-53871CA1C43C}" srcOrd="0" destOrd="0" presId="urn:microsoft.com/office/officeart/2018/2/layout/IconLabelList"/>
    <dgm:cxn modelId="{E0D1EE90-7FEB-49FE-9B57-81FAF5E6C03E}" type="presOf" srcId="{A53F82CA-C263-483C-B70F-31BEF8A1024A}" destId="{8F55E834-6742-4BE5-B0FC-131B9FF3A5B8}" srcOrd="0" destOrd="0" presId="urn:microsoft.com/office/officeart/2018/2/layout/IconLabelList"/>
    <dgm:cxn modelId="{FE0B2DA8-6DA3-474D-ABAA-19229F6AEC9B}" srcId="{3E633B4E-AEF9-4CE5-B5F1-A43EFD9131C7}" destId="{E9751F41-D3E7-4557-AAC3-4A464D491536}" srcOrd="1" destOrd="0" parTransId="{CA457AC0-5EE7-4920-A9D0-89F9283FBEE5}" sibTransId="{B4B0CF77-0343-4C68-93C6-C8FB4CA6994A}"/>
    <dgm:cxn modelId="{BCFD63A2-030C-4839-BE3C-1292A5D4A9BC}" type="presParOf" srcId="{697CAA54-EA67-48A9-972B-53871CA1C43C}" destId="{AAFDA180-9246-4564-A726-42B15C605280}" srcOrd="0" destOrd="0" presId="urn:microsoft.com/office/officeart/2018/2/layout/IconLabelList"/>
    <dgm:cxn modelId="{69D68C4D-EFA2-47EE-B102-F716AD4A9CFE}" type="presParOf" srcId="{AAFDA180-9246-4564-A726-42B15C605280}" destId="{6AB7DC1A-F793-49FD-BE69-4AAF353C9E80}" srcOrd="0" destOrd="0" presId="urn:microsoft.com/office/officeart/2018/2/layout/IconLabelList"/>
    <dgm:cxn modelId="{B09735E1-3DC7-431E-A2A0-8865617823B3}" type="presParOf" srcId="{AAFDA180-9246-4564-A726-42B15C605280}" destId="{F91EEC5F-F624-4D7D-B2A8-98BD39DE3927}" srcOrd="1" destOrd="0" presId="urn:microsoft.com/office/officeart/2018/2/layout/IconLabelList"/>
    <dgm:cxn modelId="{9774F442-EB08-43B5-ADC2-FD3FA96164B8}" type="presParOf" srcId="{AAFDA180-9246-4564-A726-42B15C605280}" destId="{8F55E834-6742-4BE5-B0FC-131B9FF3A5B8}" srcOrd="2" destOrd="0" presId="urn:microsoft.com/office/officeart/2018/2/layout/IconLabelList"/>
    <dgm:cxn modelId="{C2B54FEA-CD90-4765-B2AB-DE71DE4F1530}" type="presParOf" srcId="{697CAA54-EA67-48A9-972B-53871CA1C43C}" destId="{BB329F42-1ADF-4726-8ED9-BE07B6BCF05B}" srcOrd="1" destOrd="0" presId="urn:microsoft.com/office/officeart/2018/2/layout/IconLabelList"/>
    <dgm:cxn modelId="{CBDE3B0E-F0F3-439A-9F3B-72FE6A295296}" type="presParOf" srcId="{697CAA54-EA67-48A9-972B-53871CA1C43C}" destId="{09E82017-FAB5-4AC5-97AC-98552173373B}" srcOrd="2" destOrd="0" presId="urn:microsoft.com/office/officeart/2018/2/layout/IconLabelList"/>
    <dgm:cxn modelId="{A50AEAA1-F167-4100-98F2-1C472CC423A0}" type="presParOf" srcId="{09E82017-FAB5-4AC5-97AC-98552173373B}" destId="{57346271-FCCF-4E92-8F99-053D93D1F270}" srcOrd="0" destOrd="0" presId="urn:microsoft.com/office/officeart/2018/2/layout/IconLabelList"/>
    <dgm:cxn modelId="{437A5EF1-8459-4843-A487-EEA34469D764}" type="presParOf" srcId="{09E82017-FAB5-4AC5-97AC-98552173373B}" destId="{2D4AB2B2-FFB3-448E-B9BA-CD2249CAE1E5}" srcOrd="1" destOrd="0" presId="urn:microsoft.com/office/officeart/2018/2/layout/IconLabelList"/>
    <dgm:cxn modelId="{63001753-6ABB-4E36-AA8C-B46E4D4321E5}" type="presParOf" srcId="{09E82017-FAB5-4AC5-97AC-98552173373B}" destId="{4FC6CE9B-DD7B-4618-A184-D80BC8427566}" srcOrd="2" destOrd="0" presId="urn:microsoft.com/office/officeart/2018/2/layout/IconLabelList"/>
    <dgm:cxn modelId="{34DE3052-0A42-47AE-89F0-68EAB1E10E36}" type="presParOf" srcId="{697CAA54-EA67-48A9-972B-53871CA1C43C}" destId="{8019A587-917B-4944-8A5E-D974B5CAB7FC}" srcOrd="3" destOrd="0" presId="urn:microsoft.com/office/officeart/2018/2/layout/IconLabelList"/>
    <dgm:cxn modelId="{1F2A1684-228C-4FDB-80A2-5AA5EB011DDC}" type="presParOf" srcId="{697CAA54-EA67-48A9-972B-53871CA1C43C}" destId="{A433FECB-0964-42FA-AD65-E8F56BCCACEA}" srcOrd="4" destOrd="0" presId="urn:microsoft.com/office/officeart/2018/2/layout/IconLabelList"/>
    <dgm:cxn modelId="{D0DDBDDB-2C20-4040-9432-182260DD6267}" type="presParOf" srcId="{A433FECB-0964-42FA-AD65-E8F56BCCACEA}" destId="{27110DF9-5678-4CCE-BE6C-32E033DD1ADC}" srcOrd="0" destOrd="0" presId="urn:microsoft.com/office/officeart/2018/2/layout/IconLabelList"/>
    <dgm:cxn modelId="{6A0114E3-366B-4CDC-BE31-B8FF4499C38C}" type="presParOf" srcId="{A433FECB-0964-42FA-AD65-E8F56BCCACEA}" destId="{8E37633A-EF50-40B6-A125-B2B452534DC0}" srcOrd="1" destOrd="0" presId="urn:microsoft.com/office/officeart/2018/2/layout/IconLabelList"/>
    <dgm:cxn modelId="{094D97CE-C1A3-4CB7-AAA2-E2F90FDFACEE}" type="presParOf" srcId="{A433FECB-0964-42FA-AD65-E8F56BCCACEA}" destId="{CBFB0528-AB2C-45D0-B62B-48C75C01811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C9E58-E165-46B1-9B1D-E48F6020C6D5}">
      <dsp:nvSpPr>
        <dsp:cNvPr id="0" name=""/>
        <dsp:cNvSpPr/>
      </dsp:nvSpPr>
      <dsp:spPr>
        <a:xfrm>
          <a:off x="0" y="618"/>
          <a:ext cx="597807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181079-F47E-441E-9F5C-5C0C2C3F8688}">
      <dsp:nvSpPr>
        <dsp:cNvPr id="0" name=""/>
        <dsp:cNvSpPr/>
      </dsp:nvSpPr>
      <dsp:spPr>
        <a:xfrm>
          <a:off x="0" y="618"/>
          <a:ext cx="5978072" cy="1013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Comprehend the data: The primary aim is to grasp the characteristics and organization of the data within the Sentiment140 dataset. This entails examining the data's distribution, its types (numerical, categorical, textual), and identifying any anomalies or discrepancies present in the dataset.</a:t>
          </a:r>
        </a:p>
      </dsp:txBody>
      <dsp:txXfrm>
        <a:off x="0" y="618"/>
        <a:ext cx="5978072" cy="1013720"/>
      </dsp:txXfrm>
    </dsp:sp>
    <dsp:sp modelId="{11CC9053-8037-417E-8F0B-E53CCA0BEC0D}">
      <dsp:nvSpPr>
        <dsp:cNvPr id="0" name=""/>
        <dsp:cNvSpPr/>
      </dsp:nvSpPr>
      <dsp:spPr>
        <a:xfrm>
          <a:off x="0" y="1014339"/>
          <a:ext cx="597807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9410AA-1239-47F8-9FBB-79F51ACAD4B8}">
      <dsp:nvSpPr>
        <dsp:cNvPr id="0" name=""/>
        <dsp:cNvSpPr/>
      </dsp:nvSpPr>
      <dsp:spPr>
        <a:xfrm>
          <a:off x="0" y="1014339"/>
          <a:ext cx="5978072" cy="1013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Prepare the data: The subsequent goal is to preprocess and refine the data to ready it for subsequent analysis. This entails eliminating redundant features, refining textual data, addressing missing data, and converting text into a suitable format for machine learning algorithms.</a:t>
          </a:r>
        </a:p>
      </dsp:txBody>
      <dsp:txXfrm>
        <a:off x="0" y="1014339"/>
        <a:ext cx="5978072" cy="1013720"/>
      </dsp:txXfrm>
    </dsp:sp>
    <dsp:sp modelId="{86230458-88E7-4067-9DCB-A4165B026893}">
      <dsp:nvSpPr>
        <dsp:cNvPr id="0" name=""/>
        <dsp:cNvSpPr/>
      </dsp:nvSpPr>
      <dsp:spPr>
        <a:xfrm>
          <a:off x="0" y="2028059"/>
          <a:ext cx="597807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DC6C74-75FA-45EC-B92A-CB7C57A604F2}">
      <dsp:nvSpPr>
        <dsp:cNvPr id="0" name=""/>
        <dsp:cNvSpPr/>
      </dsp:nvSpPr>
      <dsp:spPr>
        <a:xfrm>
          <a:off x="0" y="2028059"/>
          <a:ext cx="5978072" cy="1013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Conduct Sentiment Analysis: The primary goal is to execute sentiment analysis on the dataset. This encompasses training a machine learning model to forecast the sentiment of a tweet according to its content. The model's efficacy is then assessed based on its capacity to predict sentiment accurately when presented with unseen data.</a:t>
          </a:r>
        </a:p>
      </dsp:txBody>
      <dsp:txXfrm>
        <a:off x="0" y="2028059"/>
        <a:ext cx="5978072" cy="1013720"/>
      </dsp:txXfrm>
    </dsp:sp>
    <dsp:sp modelId="{C7351C27-9BBD-4412-A198-21CF9A9D4B74}">
      <dsp:nvSpPr>
        <dsp:cNvPr id="0" name=""/>
        <dsp:cNvSpPr/>
      </dsp:nvSpPr>
      <dsp:spPr>
        <a:xfrm>
          <a:off x="0" y="3041779"/>
          <a:ext cx="597807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6F01A8-5116-4867-A547-DC1575AAFADA}">
      <dsp:nvSpPr>
        <dsp:cNvPr id="0" name=""/>
        <dsp:cNvSpPr/>
      </dsp:nvSpPr>
      <dsp:spPr>
        <a:xfrm>
          <a:off x="0" y="3041779"/>
          <a:ext cx="5978072" cy="1013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Offer Insights: Yet another crucial aim is to furnish insights derived from the analysis. This might involve elucidating the distribution of sentiments within the dataset, identifying prevalent words in positive and negative tweets, evaluating the accuracy of the sentiment prediction model, and so forth.</a:t>
          </a:r>
        </a:p>
      </dsp:txBody>
      <dsp:txXfrm>
        <a:off x="0" y="3041779"/>
        <a:ext cx="5978072" cy="1013720"/>
      </dsp:txXfrm>
    </dsp:sp>
    <dsp:sp modelId="{47443411-7B54-44E2-84CF-24F068298E79}">
      <dsp:nvSpPr>
        <dsp:cNvPr id="0" name=""/>
        <dsp:cNvSpPr/>
      </dsp:nvSpPr>
      <dsp:spPr>
        <a:xfrm>
          <a:off x="0" y="4055499"/>
          <a:ext cx="597807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810630-D527-4624-9459-74D0965EB014}">
      <dsp:nvSpPr>
        <dsp:cNvPr id="0" name=""/>
        <dsp:cNvSpPr/>
      </dsp:nvSpPr>
      <dsp:spPr>
        <a:xfrm>
          <a:off x="0" y="4055499"/>
          <a:ext cx="5978072" cy="1013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Visualize the Data: The goal is to depict the data and the outcomes of the sentiment analysis through visual means. This encompasses generating graphs and charts to illustrate the distribution of sentiments, word frequencies, model performance metrics, and other pertinent aspects.</a:t>
          </a:r>
        </a:p>
      </dsp:txBody>
      <dsp:txXfrm>
        <a:off x="0" y="4055499"/>
        <a:ext cx="5978072" cy="10137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9D734-7C7D-48B7-8B2D-0260474FAEE0}">
      <dsp:nvSpPr>
        <dsp:cNvPr id="0" name=""/>
        <dsp:cNvSpPr/>
      </dsp:nvSpPr>
      <dsp:spPr>
        <a:xfrm>
          <a:off x="0" y="1541"/>
          <a:ext cx="10353675" cy="7814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CD733F-DDF7-49A2-9149-53D52E6997EA}">
      <dsp:nvSpPr>
        <dsp:cNvPr id="0" name=""/>
        <dsp:cNvSpPr/>
      </dsp:nvSpPr>
      <dsp:spPr>
        <a:xfrm>
          <a:off x="236374" y="177357"/>
          <a:ext cx="429771" cy="4297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D33D30-FDA1-431E-A3DD-5A070CBA8E0E}">
      <dsp:nvSpPr>
        <dsp:cNvPr id="0" name=""/>
        <dsp:cNvSpPr/>
      </dsp:nvSpPr>
      <dsp:spPr>
        <a:xfrm>
          <a:off x="902521" y="1541"/>
          <a:ext cx="9451153" cy="781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699" tIns="82699" rIns="82699" bIns="82699" numCol="1" spcCol="1270" anchor="ctr" anchorCtr="0">
          <a:noAutofit/>
        </a:bodyPr>
        <a:lstStyle/>
        <a:p>
          <a:pPr marL="0" lvl="0" indent="0" algn="l" defTabSz="622300">
            <a:lnSpc>
              <a:spcPct val="90000"/>
            </a:lnSpc>
            <a:spcBef>
              <a:spcPct val="0"/>
            </a:spcBef>
            <a:spcAft>
              <a:spcPct val="35000"/>
            </a:spcAft>
            <a:buNone/>
          </a:pPr>
          <a:r>
            <a:rPr lang="en-US" sz="1400" kern="1200"/>
            <a:t>Reveal Insights: Sentiment analysis has the capability to unveil hidden patterns and trends that might escape casual observation. It can discern overarching trends in sentiment, highlight pivotal topics eliciting positive or negative reactions, and pinpoint fluctuations in sentiment over time.</a:t>
          </a:r>
        </a:p>
      </dsp:txBody>
      <dsp:txXfrm>
        <a:off x="902521" y="1541"/>
        <a:ext cx="9451153" cy="781403"/>
      </dsp:txXfrm>
    </dsp:sp>
    <dsp:sp modelId="{691F56F3-883F-4E97-B165-611DE5FD4CEE}">
      <dsp:nvSpPr>
        <dsp:cNvPr id="0" name=""/>
        <dsp:cNvSpPr/>
      </dsp:nvSpPr>
      <dsp:spPr>
        <a:xfrm>
          <a:off x="0" y="978296"/>
          <a:ext cx="10353675" cy="7814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EC35A1-B667-4ED9-82A1-E54D2C3F798E}">
      <dsp:nvSpPr>
        <dsp:cNvPr id="0" name=""/>
        <dsp:cNvSpPr/>
      </dsp:nvSpPr>
      <dsp:spPr>
        <a:xfrm>
          <a:off x="236374" y="1154111"/>
          <a:ext cx="429771" cy="4297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DAD9C6-F5CE-48F6-9E10-F0DF616932FC}">
      <dsp:nvSpPr>
        <dsp:cNvPr id="0" name=""/>
        <dsp:cNvSpPr/>
      </dsp:nvSpPr>
      <dsp:spPr>
        <a:xfrm>
          <a:off x="902521" y="978296"/>
          <a:ext cx="9451153" cy="781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699" tIns="82699" rIns="82699" bIns="82699" numCol="1" spcCol="1270" anchor="ctr" anchorCtr="0">
          <a:noAutofit/>
        </a:bodyPr>
        <a:lstStyle/>
        <a:p>
          <a:pPr marL="0" lvl="0" indent="0" algn="l" defTabSz="622300">
            <a:lnSpc>
              <a:spcPct val="90000"/>
            </a:lnSpc>
            <a:spcBef>
              <a:spcPct val="0"/>
            </a:spcBef>
            <a:spcAft>
              <a:spcPct val="35000"/>
            </a:spcAft>
            <a:buNone/>
          </a:pPr>
          <a:r>
            <a:rPr lang="en-US" sz="1400" kern="1200"/>
            <a:t>Scalability: Sentiment analysis empowers businesses to efficiently analyze extensive datasets that would be unmanageable to review manually. It serves as a potent tool for managing the immense volume of data generated across social media platforms.</a:t>
          </a:r>
        </a:p>
      </dsp:txBody>
      <dsp:txXfrm>
        <a:off x="902521" y="978296"/>
        <a:ext cx="9451153" cy="781403"/>
      </dsp:txXfrm>
    </dsp:sp>
    <dsp:sp modelId="{AC866E6A-C855-4398-B2EB-901A31F58D3E}">
      <dsp:nvSpPr>
        <dsp:cNvPr id="0" name=""/>
        <dsp:cNvSpPr/>
      </dsp:nvSpPr>
      <dsp:spPr>
        <a:xfrm>
          <a:off x="0" y="1955050"/>
          <a:ext cx="10353675" cy="7814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FBB416-2D9E-43E5-B3FC-847669EACAD2}">
      <dsp:nvSpPr>
        <dsp:cNvPr id="0" name=""/>
        <dsp:cNvSpPr/>
      </dsp:nvSpPr>
      <dsp:spPr>
        <a:xfrm>
          <a:off x="236374" y="2130866"/>
          <a:ext cx="429771" cy="4297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9F6033B-0983-4329-9496-2B29C6AEE3EB}">
      <dsp:nvSpPr>
        <dsp:cNvPr id="0" name=""/>
        <dsp:cNvSpPr/>
      </dsp:nvSpPr>
      <dsp:spPr>
        <a:xfrm>
          <a:off x="902521" y="1955050"/>
          <a:ext cx="9451153" cy="781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699" tIns="82699" rIns="82699" bIns="82699" numCol="1" spcCol="1270" anchor="ctr" anchorCtr="0">
          <a:noAutofit/>
        </a:bodyPr>
        <a:lstStyle/>
        <a:p>
          <a:pPr marL="0" lvl="0" indent="0" algn="l" defTabSz="622300">
            <a:lnSpc>
              <a:spcPct val="90000"/>
            </a:lnSpc>
            <a:spcBef>
              <a:spcPct val="0"/>
            </a:spcBef>
            <a:spcAft>
              <a:spcPct val="35000"/>
            </a:spcAft>
            <a:buNone/>
          </a:pPr>
          <a:r>
            <a:rPr lang="en-US" sz="1400" kern="1200"/>
            <a:t>Real-time Analysis: Sentiment analysis enables businesses to conduct analyses in real time, enabling swift responses to fluctuations in public opinion or timely reactions to customer feedback.</a:t>
          </a:r>
        </a:p>
      </dsp:txBody>
      <dsp:txXfrm>
        <a:off x="902521" y="1955050"/>
        <a:ext cx="9451153" cy="781403"/>
      </dsp:txXfrm>
    </dsp:sp>
    <dsp:sp modelId="{5A15919C-9465-4D0A-9E08-6DA1A16244E6}">
      <dsp:nvSpPr>
        <dsp:cNvPr id="0" name=""/>
        <dsp:cNvSpPr/>
      </dsp:nvSpPr>
      <dsp:spPr>
        <a:xfrm>
          <a:off x="0" y="2931804"/>
          <a:ext cx="10353675" cy="7814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D3036F-25C6-4222-9B2F-E8918DD9C65B}">
      <dsp:nvSpPr>
        <dsp:cNvPr id="0" name=""/>
        <dsp:cNvSpPr/>
      </dsp:nvSpPr>
      <dsp:spPr>
        <a:xfrm>
          <a:off x="236374" y="3107620"/>
          <a:ext cx="429771" cy="4297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4C8350-52C8-4235-B24E-A1981A6892F3}">
      <dsp:nvSpPr>
        <dsp:cNvPr id="0" name=""/>
        <dsp:cNvSpPr/>
      </dsp:nvSpPr>
      <dsp:spPr>
        <a:xfrm>
          <a:off x="902521" y="2931804"/>
          <a:ext cx="9451153" cy="781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699" tIns="82699" rIns="82699" bIns="82699" numCol="1" spcCol="1270" anchor="ctr" anchorCtr="0">
          <a:noAutofit/>
        </a:bodyPr>
        <a:lstStyle/>
        <a:p>
          <a:pPr marL="0" lvl="0" indent="0" algn="l" defTabSz="622300">
            <a:lnSpc>
              <a:spcPct val="90000"/>
            </a:lnSpc>
            <a:spcBef>
              <a:spcPct val="0"/>
            </a:spcBef>
            <a:spcAft>
              <a:spcPct val="35000"/>
            </a:spcAft>
            <a:buNone/>
          </a:pPr>
          <a:r>
            <a:rPr lang="en-US" sz="1400" kern="1200"/>
            <a:t>Customer-focused Approach: Sentiment analysis aids in comprehending customer sentiment and feedback, facilitating businesses in aligning their products and services more effectively with customer requirements and preferences.</a:t>
          </a:r>
        </a:p>
      </dsp:txBody>
      <dsp:txXfrm>
        <a:off x="902521" y="2931804"/>
        <a:ext cx="9451153" cy="7814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7DC1A-F793-49FD-BE69-4AAF353C9E80}">
      <dsp:nvSpPr>
        <dsp:cNvPr id="0" name=""/>
        <dsp:cNvSpPr/>
      </dsp:nvSpPr>
      <dsp:spPr>
        <a:xfrm>
          <a:off x="1159944" y="555202"/>
          <a:ext cx="1291144" cy="12911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F55E834-6742-4BE5-B0FC-131B9FF3A5B8}">
      <dsp:nvSpPr>
        <dsp:cNvPr id="0" name=""/>
        <dsp:cNvSpPr/>
      </dsp:nvSpPr>
      <dsp:spPr>
        <a:xfrm>
          <a:off x="370911" y="2237047"/>
          <a:ext cx="2869209"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CA" sz="1100" kern="1200"/>
            <a:t>Contextual Comprehension: Sentiment analysis algorithms may encounter challenges in grasping context, irony, sarcasm, and other subtleties inherent in human language. Consequently, this can result in inaccuracies in sentiment classification.</a:t>
          </a:r>
          <a:endParaRPr lang="en-US" sz="1100" kern="1200"/>
        </a:p>
      </dsp:txBody>
      <dsp:txXfrm>
        <a:off x="370911" y="2237047"/>
        <a:ext cx="2869209" cy="922500"/>
      </dsp:txXfrm>
    </dsp:sp>
    <dsp:sp modelId="{57346271-FCCF-4E92-8F99-053D93D1F270}">
      <dsp:nvSpPr>
        <dsp:cNvPr id="0" name=""/>
        <dsp:cNvSpPr/>
      </dsp:nvSpPr>
      <dsp:spPr>
        <a:xfrm>
          <a:off x="4531265" y="555202"/>
          <a:ext cx="1291144" cy="12911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C6CE9B-DD7B-4618-A184-D80BC8427566}">
      <dsp:nvSpPr>
        <dsp:cNvPr id="0" name=""/>
        <dsp:cNvSpPr/>
      </dsp:nvSpPr>
      <dsp:spPr>
        <a:xfrm>
          <a:off x="3742232" y="2237047"/>
          <a:ext cx="2869209"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Data Integrity: The accuracy of the analysis hinges significantly on the quality of the data. Should the data exhibit bias or incompleteness, the outcomes of sentiment analysis are likewise compromised.</a:t>
          </a:r>
        </a:p>
      </dsp:txBody>
      <dsp:txXfrm>
        <a:off x="3742232" y="2237047"/>
        <a:ext cx="2869209" cy="922500"/>
      </dsp:txXfrm>
    </dsp:sp>
    <dsp:sp modelId="{27110DF9-5678-4CCE-BE6C-32E033DD1ADC}">
      <dsp:nvSpPr>
        <dsp:cNvPr id="0" name=""/>
        <dsp:cNvSpPr/>
      </dsp:nvSpPr>
      <dsp:spPr>
        <a:xfrm>
          <a:off x="7902586" y="555202"/>
          <a:ext cx="1291144" cy="12911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FB0528-AB2C-45D0-B62B-48C75C018119}">
      <dsp:nvSpPr>
        <dsp:cNvPr id="0" name=""/>
        <dsp:cNvSpPr/>
      </dsp:nvSpPr>
      <dsp:spPr>
        <a:xfrm>
          <a:off x="7113553" y="2237047"/>
          <a:ext cx="2869209"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Language Constraints: Certain sentiment analysis tools may not offer support for all languages, potentially restricting their utility in a multilingual environment.</a:t>
          </a:r>
        </a:p>
      </dsp:txBody>
      <dsp:txXfrm>
        <a:off x="7113553" y="2237047"/>
        <a:ext cx="2869209" cy="9225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4/4/2024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4/4/2024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datasets/kazanova/sentiment140"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nujR273/Sentiment-Analysis"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jpeg"/><Relationship Id="rId7" Type="http://schemas.openxmlformats.org/officeDocument/2006/relationships/diagramQuickStyle" Target="../diagrams/quickStyle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43933" y="1623412"/>
            <a:ext cx="4510366" cy="2287229"/>
          </a:xfrm>
        </p:spPr>
        <p:txBody>
          <a:bodyPr>
            <a:normAutofit/>
          </a:bodyPr>
          <a:lstStyle/>
          <a:p>
            <a:pPr algn="l"/>
            <a:r>
              <a:rPr lang="en-US" sz="4000" dirty="0"/>
              <a:t>Assignment – 4</a:t>
            </a:r>
            <a:br>
              <a:rPr lang="en-US" sz="4000" dirty="0"/>
            </a:br>
            <a:r>
              <a:rPr lang="en-US" sz="4000" dirty="0"/>
              <a:t>Sentiment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049868" y="4111300"/>
            <a:ext cx="3503122" cy="1244361"/>
          </a:xfrm>
        </p:spPr>
        <p:txBody>
          <a:bodyPr>
            <a:normAutofit/>
          </a:bodyPr>
          <a:lstStyle/>
          <a:p>
            <a:pPr algn="l"/>
            <a:r>
              <a:rPr lang="en-US" sz="1800" dirty="0">
                <a:solidFill>
                  <a:srgbClr val="FC05CB"/>
                </a:solidFill>
              </a:rPr>
              <a:t>Anuj Rathod – 200543277</a:t>
            </a:r>
          </a:p>
          <a:p>
            <a:pPr algn="l"/>
            <a:r>
              <a:rPr lang="en-US" sz="1800" dirty="0">
                <a:solidFill>
                  <a:srgbClr val="FC05CB"/>
                </a:solidFill>
              </a:rPr>
              <a:t>Siddharth Trivedi - 200543275</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24B867-63C2-6FE8-C313-F335F402E1A6}"/>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Libraries</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screen shot of a computer&#10;&#10;Description automatically generated">
            <a:extLst>
              <a:ext uri="{FF2B5EF4-FFF2-40B4-BE49-F238E27FC236}">
                <a16:creationId xmlns:a16="http://schemas.microsoft.com/office/drawing/2014/main" id="{50993A84-A427-7F49-7AFF-9DB3FE1CAC64}"/>
              </a:ext>
            </a:extLst>
          </p:cNvPr>
          <p:cNvPicPr>
            <a:picLocks noGrp="1" noChangeAspect="1"/>
          </p:cNvPicPr>
          <p:nvPr>
            <p:ph idx="1"/>
          </p:nvPr>
        </p:nvPicPr>
        <p:blipFill>
          <a:blip r:embed="rId3"/>
          <a:stretch>
            <a:fillRect/>
          </a:stretch>
        </p:blipFill>
        <p:spPr>
          <a:xfrm>
            <a:off x="5324315" y="2042272"/>
            <a:ext cx="6197668" cy="2773456"/>
          </a:xfrm>
          <a:prstGeom prst="rect">
            <a:avLst/>
          </a:prstGeom>
        </p:spPr>
      </p:pic>
    </p:spTree>
    <p:extLst>
      <p:ext uri="{BB962C8B-B14F-4D97-AF65-F5344CB8AC3E}">
        <p14:creationId xmlns:p14="http://schemas.microsoft.com/office/powerpoint/2010/main" val="838419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112EE-F674-46F9-1043-DDDC3A53165F}"/>
              </a:ext>
            </a:extLst>
          </p:cNvPr>
          <p:cNvSpPr>
            <a:spLocks noGrp="1"/>
          </p:cNvSpPr>
          <p:nvPr>
            <p:ph type="title"/>
          </p:nvPr>
        </p:nvSpPr>
        <p:spPr>
          <a:xfrm>
            <a:off x="913795" y="315986"/>
            <a:ext cx="10353762" cy="1257300"/>
          </a:xfrm>
        </p:spPr>
        <p:txBody>
          <a:bodyPr/>
          <a:lstStyle/>
          <a:p>
            <a:r>
              <a:rPr lang="en-US" dirty="0"/>
              <a:t>Functionalities</a:t>
            </a:r>
            <a:endParaRPr lang="en-CA" dirty="0"/>
          </a:p>
        </p:txBody>
      </p:sp>
      <p:sp>
        <p:nvSpPr>
          <p:cNvPr id="3" name="Content Placeholder 2">
            <a:extLst>
              <a:ext uri="{FF2B5EF4-FFF2-40B4-BE49-F238E27FC236}">
                <a16:creationId xmlns:a16="http://schemas.microsoft.com/office/drawing/2014/main" id="{A2D73B5C-4454-B684-3256-FF94882831E7}"/>
              </a:ext>
            </a:extLst>
          </p:cNvPr>
          <p:cNvSpPr>
            <a:spLocks noGrp="1"/>
          </p:cNvSpPr>
          <p:nvPr>
            <p:ph idx="1"/>
          </p:nvPr>
        </p:nvSpPr>
        <p:spPr>
          <a:xfrm>
            <a:off x="913795" y="1866900"/>
            <a:ext cx="10353762" cy="4550678"/>
          </a:xfrm>
        </p:spPr>
        <p:txBody>
          <a:bodyPr>
            <a:normAutofit fontScale="77500" lnSpcReduction="20000"/>
          </a:bodyPr>
          <a:lstStyle/>
          <a:p>
            <a:r>
              <a:rPr lang="en-US" b="0" i="0" dirty="0">
                <a:solidFill>
                  <a:srgbClr val="ECECEC"/>
                </a:solidFill>
                <a:effectLst/>
                <a:highlight>
                  <a:srgbClr val="212121"/>
                </a:highlight>
                <a:latin typeface="Söhne"/>
              </a:rPr>
              <a:t>pandas: This library offers efficient data structures and tools for data analysis, facilitating tasks such as loading datasets into </a:t>
            </a:r>
            <a:r>
              <a:rPr lang="en-US" b="0" i="0" dirty="0" err="1">
                <a:solidFill>
                  <a:srgbClr val="ECECEC"/>
                </a:solidFill>
                <a:effectLst/>
                <a:highlight>
                  <a:srgbClr val="212121"/>
                </a:highlight>
                <a:latin typeface="Söhne"/>
              </a:rPr>
              <a:t>DataFrames</a:t>
            </a:r>
            <a:r>
              <a:rPr lang="en-US" b="0" i="0" dirty="0">
                <a:solidFill>
                  <a:srgbClr val="ECECEC"/>
                </a:solidFill>
                <a:effectLst/>
                <a:highlight>
                  <a:srgbClr val="212121"/>
                </a:highlight>
                <a:latin typeface="Söhne"/>
              </a:rPr>
              <a:t> and conducting data manipulation operations such as column removal.</a:t>
            </a:r>
          </a:p>
          <a:p>
            <a:pPr algn="l"/>
            <a:r>
              <a:rPr lang="en-US" b="0" i="0" dirty="0" err="1">
                <a:solidFill>
                  <a:srgbClr val="ECECEC"/>
                </a:solidFill>
                <a:effectLst/>
                <a:highlight>
                  <a:srgbClr val="212121"/>
                </a:highlight>
                <a:latin typeface="Söhne"/>
              </a:rPr>
              <a:t>numpy</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Numpy</a:t>
            </a:r>
            <a:r>
              <a:rPr lang="en-US" b="0" i="0" dirty="0">
                <a:solidFill>
                  <a:srgbClr val="ECECEC"/>
                </a:solidFill>
                <a:effectLst/>
                <a:highlight>
                  <a:srgbClr val="212121"/>
                </a:highlight>
                <a:latin typeface="Söhne"/>
              </a:rPr>
              <a:t> provides support for handling large, multi-dimensional arrays and matrices, accompanied by an extensive collection of mathematical functions tailored for array operations.</a:t>
            </a:r>
          </a:p>
          <a:p>
            <a:pPr algn="l"/>
            <a:r>
              <a:rPr lang="en-US" b="0" i="0" dirty="0">
                <a:solidFill>
                  <a:srgbClr val="ECECEC"/>
                </a:solidFill>
                <a:effectLst/>
                <a:highlight>
                  <a:srgbClr val="212121"/>
                </a:highlight>
                <a:latin typeface="Söhne"/>
              </a:rPr>
              <a:t>matplotlib and seaborn: These libraries are utilized for data visualization purposes, offering a range of functions for generating diverse plots and charts.</a:t>
            </a:r>
          </a:p>
          <a:p>
            <a:pPr algn="l"/>
            <a:r>
              <a:rPr lang="en-US" b="0" i="0" dirty="0" err="1">
                <a:solidFill>
                  <a:srgbClr val="ECECEC"/>
                </a:solidFill>
                <a:effectLst/>
                <a:highlight>
                  <a:srgbClr val="212121"/>
                </a:highlight>
                <a:latin typeface="Söhne"/>
              </a:rPr>
              <a:t>nltk</a:t>
            </a:r>
            <a:r>
              <a:rPr lang="en-US" b="0" i="0" dirty="0">
                <a:solidFill>
                  <a:srgbClr val="ECECEC"/>
                </a:solidFill>
                <a:effectLst/>
                <a:highlight>
                  <a:srgbClr val="212121"/>
                </a:highlight>
                <a:latin typeface="Söhne"/>
              </a:rPr>
              <a:t>: The Natural Language Toolkit (NLTK) serves as a comprehensive resource for text preprocessing tasks, encompassing functionalities such as text tokenization, </a:t>
            </a:r>
            <a:r>
              <a:rPr lang="en-US" b="0" i="0" dirty="0" err="1">
                <a:solidFill>
                  <a:srgbClr val="ECECEC"/>
                </a:solidFill>
                <a:effectLst/>
                <a:highlight>
                  <a:srgbClr val="212121"/>
                </a:highlight>
                <a:latin typeface="Söhne"/>
              </a:rPr>
              <a:t>stopword</a:t>
            </a:r>
            <a:r>
              <a:rPr lang="en-US" b="0" i="0" dirty="0">
                <a:solidFill>
                  <a:srgbClr val="ECECEC"/>
                </a:solidFill>
                <a:effectLst/>
                <a:highlight>
                  <a:srgbClr val="212121"/>
                </a:highlight>
                <a:latin typeface="Söhne"/>
              </a:rPr>
              <a:t> removal, and word stemming.</a:t>
            </a:r>
          </a:p>
          <a:p>
            <a:pPr algn="l"/>
            <a:r>
              <a:rPr lang="en-US" b="0" i="0" dirty="0">
                <a:solidFill>
                  <a:srgbClr val="ECECEC"/>
                </a:solidFill>
                <a:effectLst/>
                <a:highlight>
                  <a:srgbClr val="212121"/>
                </a:highlight>
                <a:latin typeface="Söhne"/>
              </a:rPr>
              <a:t>re: The re (regular expressions) library is employed for text processing tasks like the removal of special characters, numbers, and URLs from tweet texts.</a:t>
            </a:r>
          </a:p>
          <a:p>
            <a:pPr algn="l"/>
            <a:r>
              <a:rPr lang="en-US" b="0" i="0" dirty="0" err="1">
                <a:solidFill>
                  <a:srgbClr val="ECECEC"/>
                </a:solidFill>
                <a:effectLst/>
                <a:highlight>
                  <a:srgbClr val="212121"/>
                </a:highlight>
                <a:latin typeface="Söhne"/>
              </a:rPr>
              <a:t>sklearn</a:t>
            </a:r>
            <a:r>
              <a:rPr lang="en-US" b="0" i="0" dirty="0">
                <a:solidFill>
                  <a:srgbClr val="ECECEC"/>
                </a:solidFill>
                <a:effectLst/>
                <a:highlight>
                  <a:srgbClr val="212121"/>
                </a:highlight>
                <a:latin typeface="Söhne"/>
              </a:rPr>
              <a:t>: Scikit-learn furnishes a rich suite of machine learning algorithms and tools for data analysis tasks. It is instrumental in vectorizing text data, partitioning datasets into training and testing sets, training logistic regression models, and evaluating their performance.</a:t>
            </a:r>
          </a:p>
          <a:p>
            <a:pPr algn="l"/>
            <a:r>
              <a:rPr lang="en-US" b="0" i="0" dirty="0" err="1">
                <a:solidFill>
                  <a:srgbClr val="ECECEC"/>
                </a:solidFill>
                <a:effectLst/>
                <a:highlight>
                  <a:srgbClr val="212121"/>
                </a:highlight>
                <a:latin typeface="Söhne"/>
              </a:rPr>
              <a:t>WordCloud</a:t>
            </a:r>
            <a:r>
              <a:rPr lang="en-US" b="0" i="0" dirty="0">
                <a:solidFill>
                  <a:srgbClr val="ECECEC"/>
                </a:solidFill>
                <a:effectLst/>
                <a:highlight>
                  <a:srgbClr val="212121"/>
                </a:highlight>
                <a:latin typeface="Söhne"/>
              </a:rPr>
              <a:t>: This library is leveraged to generate visually appealing word cloud visualizations.</a:t>
            </a:r>
          </a:p>
          <a:p>
            <a:endParaRPr lang="en-CA" dirty="0"/>
          </a:p>
        </p:txBody>
      </p:sp>
    </p:spTree>
    <p:extLst>
      <p:ext uri="{BB962C8B-B14F-4D97-AF65-F5344CB8AC3E}">
        <p14:creationId xmlns:p14="http://schemas.microsoft.com/office/powerpoint/2010/main" val="3866497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95B539-C86F-1784-E0B0-98B15347572A}"/>
              </a:ext>
            </a:extLst>
          </p:cNvPr>
          <p:cNvSpPr>
            <a:spLocks noGrp="1"/>
          </p:cNvSpPr>
          <p:nvPr>
            <p:ph type="title"/>
          </p:nvPr>
        </p:nvSpPr>
        <p:spPr>
          <a:xfrm>
            <a:off x="913795" y="311115"/>
            <a:ext cx="10353762" cy="1257300"/>
          </a:xfrm>
        </p:spPr>
        <p:txBody>
          <a:bodyPr>
            <a:normAutofit/>
          </a:bodyPr>
          <a:lstStyle/>
          <a:p>
            <a:r>
              <a:rPr lang="en-US" dirty="0"/>
              <a:t>Data Analysis</a:t>
            </a:r>
            <a:endParaRPr lang="en-CA" dirty="0"/>
          </a:p>
        </p:txBody>
      </p:sp>
      <p:sp>
        <p:nvSpPr>
          <p:cNvPr id="3" name="Content Placeholder 2">
            <a:extLst>
              <a:ext uri="{FF2B5EF4-FFF2-40B4-BE49-F238E27FC236}">
                <a16:creationId xmlns:a16="http://schemas.microsoft.com/office/drawing/2014/main" id="{FEAFD258-55E5-D4E4-630E-C558436699E3}"/>
              </a:ext>
            </a:extLst>
          </p:cNvPr>
          <p:cNvSpPr>
            <a:spLocks noGrp="1"/>
          </p:cNvSpPr>
          <p:nvPr>
            <p:ph idx="1"/>
          </p:nvPr>
        </p:nvSpPr>
        <p:spPr>
          <a:xfrm>
            <a:off x="913795" y="1635760"/>
            <a:ext cx="5546272" cy="4714240"/>
          </a:xfrm>
        </p:spPr>
        <p:txBody>
          <a:bodyPr anchor="ctr">
            <a:normAutofit lnSpcReduction="10000"/>
          </a:bodyPr>
          <a:lstStyle/>
          <a:p>
            <a:pPr>
              <a:lnSpc>
                <a:spcPct val="100000"/>
              </a:lnSpc>
            </a:pPr>
            <a:r>
              <a:rPr lang="en-US" sz="1400" dirty="0"/>
              <a:t>Select Relevant Columns: </a:t>
            </a:r>
            <a:r>
              <a:rPr lang="en-US" sz="1400" dirty="0" err="1"/>
              <a:t>df</a:t>
            </a:r>
            <a:r>
              <a:rPr lang="en-US" sz="1400" dirty="0"/>
              <a:t> = </a:t>
            </a:r>
            <a:r>
              <a:rPr lang="en-US" sz="1400" dirty="0" err="1"/>
              <a:t>df</a:t>
            </a:r>
            <a:r>
              <a:rPr lang="en-US" sz="1400" dirty="0"/>
              <a:t>[['target', 'text']]</a:t>
            </a:r>
          </a:p>
          <a:p>
            <a:pPr>
              <a:lnSpc>
                <a:spcPct val="100000"/>
              </a:lnSpc>
            </a:pPr>
            <a:r>
              <a:rPr lang="en-US" sz="1400" dirty="0"/>
              <a:t>This command retains only the 'target' and 'text' columns in the </a:t>
            </a:r>
            <a:r>
              <a:rPr lang="en-US" sz="1400" dirty="0" err="1"/>
              <a:t>DataFrame</a:t>
            </a:r>
            <a:r>
              <a:rPr lang="en-US" sz="1400" dirty="0"/>
              <a:t> </a:t>
            </a:r>
            <a:r>
              <a:rPr lang="en-US" sz="1400" dirty="0" err="1"/>
              <a:t>df</a:t>
            </a:r>
            <a:r>
              <a:rPr lang="en-US" sz="1400" dirty="0"/>
              <a:t> while discarding the rest. The 'target' column denotes the sentiment of the tweet (negative or positive), and the 'text' column holds the actual tweet content.</a:t>
            </a:r>
          </a:p>
          <a:p>
            <a:pPr>
              <a:lnSpc>
                <a:spcPct val="100000"/>
              </a:lnSpc>
            </a:pPr>
            <a:r>
              <a:rPr lang="en-US" sz="1400" dirty="0"/>
              <a:t>Map Target Labels to 'Negative' and 'Positive': </a:t>
            </a:r>
            <a:r>
              <a:rPr lang="en-US" sz="1400" dirty="0" err="1"/>
              <a:t>df</a:t>
            </a:r>
            <a:r>
              <a:rPr lang="en-US" sz="1400" dirty="0"/>
              <a:t>['target'] = </a:t>
            </a:r>
            <a:r>
              <a:rPr lang="en-US" sz="1400" dirty="0" err="1"/>
              <a:t>df</a:t>
            </a:r>
            <a:r>
              <a:rPr lang="en-US" sz="1400" dirty="0"/>
              <a:t>['target'].map({0: 'Negative', 4: 'Positive'})</a:t>
            </a:r>
          </a:p>
          <a:p>
            <a:pPr>
              <a:lnSpc>
                <a:spcPct val="100000"/>
              </a:lnSpc>
            </a:pPr>
            <a:r>
              <a:rPr lang="en-US" sz="1400" dirty="0"/>
              <a:t>This statement modifies the values in the 'target' column. Initially, the 'target' column contains values 0 (indicating negative sentiment) and 4 (indicating positive sentiment). This line replaces 0 with 'Negative' and 4 with 'Positive' to enhance interpretability.</a:t>
            </a:r>
          </a:p>
          <a:p>
            <a:pPr>
              <a:lnSpc>
                <a:spcPct val="100000"/>
              </a:lnSpc>
            </a:pPr>
            <a:r>
              <a:rPr lang="en-US" sz="1400" dirty="0"/>
              <a:t>Assess Class Balance: print(</a:t>
            </a:r>
            <a:r>
              <a:rPr lang="en-US" sz="1400" dirty="0" err="1"/>
              <a:t>df</a:t>
            </a:r>
            <a:r>
              <a:rPr lang="en-US" sz="1400" dirty="0"/>
              <a:t>['target'].</a:t>
            </a:r>
            <a:r>
              <a:rPr lang="en-US" sz="1400" dirty="0" err="1"/>
              <a:t>value_counts</a:t>
            </a:r>
            <a:r>
              <a:rPr lang="en-US" sz="1400" dirty="0"/>
              <a:t>())</a:t>
            </a:r>
          </a:p>
          <a:p>
            <a:pPr>
              <a:lnSpc>
                <a:spcPct val="100000"/>
              </a:lnSpc>
            </a:pPr>
            <a:r>
              <a:rPr lang="en-US" sz="1400" dirty="0"/>
              <a:t>This code snippet examines the distribution of negative and positive sentiments within the dataset. The </a:t>
            </a:r>
            <a:r>
              <a:rPr lang="en-US" sz="1400" dirty="0" err="1"/>
              <a:t>value_counts</a:t>
            </a:r>
            <a:r>
              <a:rPr lang="en-US" sz="1400" dirty="0"/>
              <a:t>() function tallies the occurrences of each unique value in the 'target' column. It aids in determining whether the dataset exhibits balance (i.e., features a comparable number of negative and positive tweets) or if it's imbalanced. A balanced dataset typically leads to better model performance.</a:t>
            </a:r>
            <a:endParaRPr lang="en-CA" sz="1400" dirty="0"/>
          </a:p>
        </p:txBody>
      </p:sp>
      <p:pic>
        <p:nvPicPr>
          <p:cNvPr id="11" name="Picture 10">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a:extLst>
              <a:ext uri="{FF2B5EF4-FFF2-40B4-BE49-F238E27FC236}">
                <a16:creationId xmlns:a16="http://schemas.microsoft.com/office/drawing/2014/main" id="{871AB0AE-AA89-BFDF-2B85-26434498C742}"/>
              </a:ext>
            </a:extLst>
          </p:cNvPr>
          <p:cNvPicPr>
            <a:picLocks noChangeAspect="1"/>
          </p:cNvPicPr>
          <p:nvPr/>
        </p:nvPicPr>
        <p:blipFill rotWithShape="1">
          <a:blip r:embed="rId4"/>
          <a:srcRect r="43535"/>
          <a:stretch/>
        </p:blipFill>
        <p:spPr>
          <a:xfrm>
            <a:off x="6980085" y="1850618"/>
            <a:ext cx="4761880" cy="3816104"/>
          </a:xfrm>
          <a:prstGeom prst="rect">
            <a:avLst/>
          </a:prstGeom>
        </p:spPr>
      </p:pic>
    </p:spTree>
    <p:extLst>
      <p:ext uri="{BB962C8B-B14F-4D97-AF65-F5344CB8AC3E}">
        <p14:creationId xmlns:p14="http://schemas.microsoft.com/office/powerpoint/2010/main" val="1860529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80713-974F-BCE4-6469-738A903D0C79}"/>
              </a:ext>
            </a:extLst>
          </p:cNvPr>
          <p:cNvSpPr>
            <a:spLocks noGrp="1"/>
          </p:cNvSpPr>
          <p:nvPr>
            <p:ph type="title"/>
          </p:nvPr>
        </p:nvSpPr>
        <p:spPr>
          <a:xfrm>
            <a:off x="919119" y="234950"/>
            <a:ext cx="10353762" cy="1257300"/>
          </a:xfrm>
        </p:spPr>
        <p:txBody>
          <a:bodyPr>
            <a:normAutofit/>
          </a:bodyPr>
          <a:lstStyle/>
          <a:p>
            <a:r>
              <a:rPr lang="en-US" dirty="0"/>
              <a:t>Data Preprocessing</a:t>
            </a:r>
            <a:endParaRPr lang="en-CA" dirty="0"/>
          </a:p>
        </p:txBody>
      </p:sp>
      <p:sp>
        <p:nvSpPr>
          <p:cNvPr id="3" name="Content Placeholder 2">
            <a:extLst>
              <a:ext uri="{FF2B5EF4-FFF2-40B4-BE49-F238E27FC236}">
                <a16:creationId xmlns:a16="http://schemas.microsoft.com/office/drawing/2014/main" id="{57A83A9E-26B9-AE91-4F8B-A16A2984A0EF}"/>
              </a:ext>
            </a:extLst>
          </p:cNvPr>
          <p:cNvSpPr>
            <a:spLocks noGrp="1"/>
          </p:cNvSpPr>
          <p:nvPr>
            <p:ph idx="1"/>
          </p:nvPr>
        </p:nvSpPr>
        <p:spPr>
          <a:xfrm>
            <a:off x="913795" y="1492250"/>
            <a:ext cx="5546272" cy="4928870"/>
          </a:xfrm>
        </p:spPr>
        <p:txBody>
          <a:bodyPr anchor="ctr">
            <a:normAutofit fontScale="92500" lnSpcReduction="10000"/>
          </a:bodyPr>
          <a:lstStyle/>
          <a:p>
            <a:pPr>
              <a:lnSpc>
                <a:spcPct val="100000"/>
              </a:lnSpc>
            </a:pPr>
            <a:r>
              <a:rPr lang="en-US" sz="1600" dirty="0"/>
              <a:t>Download </a:t>
            </a:r>
            <a:r>
              <a:rPr lang="en-US" sz="1600" dirty="0" err="1"/>
              <a:t>Stopwords</a:t>
            </a:r>
            <a:r>
              <a:rPr lang="en-US" sz="1600" dirty="0"/>
              <a:t>: </a:t>
            </a:r>
            <a:r>
              <a:rPr lang="en-US" sz="1600" dirty="0" err="1"/>
              <a:t>nltk.download</a:t>
            </a:r>
            <a:r>
              <a:rPr lang="en-US" sz="1600" dirty="0"/>
              <a:t>('</a:t>
            </a:r>
            <a:r>
              <a:rPr lang="en-US" sz="1600" dirty="0" err="1"/>
              <a:t>stopwords</a:t>
            </a:r>
            <a:r>
              <a:rPr lang="en-US" sz="1600" dirty="0"/>
              <a:t>')</a:t>
            </a:r>
          </a:p>
          <a:p>
            <a:pPr>
              <a:lnSpc>
                <a:spcPct val="100000"/>
              </a:lnSpc>
            </a:pPr>
            <a:r>
              <a:rPr lang="en-US" sz="1600" dirty="0"/>
              <a:t>This command fetches the collection of English </a:t>
            </a:r>
            <a:r>
              <a:rPr lang="en-US" sz="1600" dirty="0" err="1"/>
              <a:t>stopwords</a:t>
            </a:r>
            <a:r>
              <a:rPr lang="en-US" sz="1600" dirty="0"/>
              <a:t> (commonly occurring words like 'the', 'is', 'in', etc.) from the NLTK (Natural Language Toolkit) library</a:t>
            </a:r>
          </a:p>
          <a:p>
            <a:pPr>
              <a:lnSpc>
                <a:spcPct val="100000"/>
              </a:lnSpc>
            </a:pPr>
            <a:r>
              <a:rPr lang="en-US" sz="1600" dirty="0"/>
              <a:t>Define Preprocessing Function: def </a:t>
            </a:r>
            <a:r>
              <a:rPr lang="en-US" sz="1600" dirty="0" err="1"/>
              <a:t>preprocess_text</a:t>
            </a:r>
            <a:r>
              <a:rPr lang="en-US" sz="1600" dirty="0"/>
              <a:t>(text):...</a:t>
            </a:r>
          </a:p>
          <a:p>
            <a:pPr>
              <a:lnSpc>
                <a:spcPct val="100000"/>
              </a:lnSpc>
            </a:pPr>
            <a:r>
              <a:rPr lang="en-US" sz="1600" dirty="0"/>
              <a:t>This function receives a text string as input and executes several preprocessing actions:</a:t>
            </a:r>
          </a:p>
          <a:p>
            <a:pPr>
              <a:lnSpc>
                <a:spcPct val="100000"/>
              </a:lnSpc>
            </a:pPr>
            <a:r>
              <a:rPr lang="en-US" sz="1600" dirty="0"/>
              <a:t>It eliminates any non-alphabetic characters and converts all text to lowercase.</a:t>
            </a:r>
          </a:p>
          <a:p>
            <a:pPr>
              <a:lnSpc>
                <a:spcPct val="100000"/>
              </a:lnSpc>
            </a:pPr>
            <a:r>
              <a:rPr lang="en-US" sz="1600" dirty="0"/>
              <a:t>It splits the text into individual words.</a:t>
            </a:r>
          </a:p>
          <a:p>
            <a:pPr>
              <a:lnSpc>
                <a:spcPct val="100000"/>
              </a:lnSpc>
            </a:pPr>
            <a:r>
              <a:rPr lang="en-US" sz="1600" dirty="0"/>
              <a:t>It eliminates </a:t>
            </a:r>
            <a:r>
              <a:rPr lang="en-US" sz="1600" dirty="0" err="1"/>
              <a:t>stopwords</a:t>
            </a:r>
            <a:r>
              <a:rPr lang="en-US" sz="1600" dirty="0"/>
              <a:t> and performs stemming on the words.</a:t>
            </a:r>
          </a:p>
          <a:p>
            <a:pPr>
              <a:lnSpc>
                <a:spcPct val="100000"/>
              </a:lnSpc>
            </a:pPr>
            <a:r>
              <a:rPr lang="en-US" sz="1600" dirty="0"/>
              <a:t>It reassembles the processed words into a single string.</a:t>
            </a:r>
          </a:p>
          <a:p>
            <a:pPr>
              <a:lnSpc>
                <a:spcPct val="100000"/>
              </a:lnSpc>
            </a:pPr>
            <a:r>
              <a:rPr lang="en-US" sz="1600" dirty="0"/>
              <a:t>Apply Preprocessing Function to Text: </a:t>
            </a:r>
            <a:r>
              <a:rPr lang="en-US" sz="1600" dirty="0" err="1"/>
              <a:t>df</a:t>
            </a:r>
            <a:r>
              <a:rPr lang="en-US" sz="1600" dirty="0"/>
              <a:t>['text'] = </a:t>
            </a:r>
            <a:r>
              <a:rPr lang="en-US" sz="1600" dirty="0" err="1"/>
              <a:t>df</a:t>
            </a:r>
            <a:r>
              <a:rPr lang="en-US" sz="1600" dirty="0"/>
              <a:t>['text'].apply(</a:t>
            </a:r>
            <a:r>
              <a:rPr lang="en-US" sz="1600" dirty="0" err="1"/>
              <a:t>preprocess_text</a:t>
            </a:r>
            <a:r>
              <a:rPr lang="en-US" sz="1600" dirty="0"/>
              <a:t>)</a:t>
            </a:r>
          </a:p>
          <a:p>
            <a:pPr>
              <a:lnSpc>
                <a:spcPct val="100000"/>
              </a:lnSpc>
            </a:pPr>
            <a:r>
              <a:rPr lang="en-US" sz="1600" dirty="0"/>
              <a:t>This statement employs the </a:t>
            </a:r>
            <a:r>
              <a:rPr lang="en-US" sz="1600" dirty="0" err="1"/>
              <a:t>preprocess_text</a:t>
            </a:r>
            <a:r>
              <a:rPr lang="en-US" sz="1600" dirty="0"/>
              <a:t> function to each entry in the 'text' column of the </a:t>
            </a:r>
            <a:r>
              <a:rPr lang="en-US" sz="1600" dirty="0" err="1"/>
              <a:t>DataFrame</a:t>
            </a:r>
            <a:r>
              <a:rPr lang="en-US" sz="1600" dirty="0"/>
              <a:t>. The resulting processed text is then reassigned to the 'text' column, indicating its readiness for vectorization and further analysis.</a:t>
            </a:r>
            <a:endParaRPr lang="en-CA" sz="1600" dirty="0"/>
          </a:p>
        </p:txBody>
      </p:sp>
      <p:pic>
        <p:nvPicPr>
          <p:cNvPr id="11" name="Picture 10">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a:extLst>
              <a:ext uri="{FF2B5EF4-FFF2-40B4-BE49-F238E27FC236}">
                <a16:creationId xmlns:a16="http://schemas.microsoft.com/office/drawing/2014/main" id="{4D15E7DF-C5CE-5F7A-5523-A18CE524CB37}"/>
              </a:ext>
            </a:extLst>
          </p:cNvPr>
          <p:cNvPicPr>
            <a:picLocks noChangeAspect="1"/>
          </p:cNvPicPr>
          <p:nvPr/>
        </p:nvPicPr>
        <p:blipFill rotWithShape="1">
          <a:blip r:embed="rId4"/>
          <a:srcRect l="2812" r="44779" b="1"/>
          <a:stretch/>
        </p:blipFill>
        <p:spPr>
          <a:xfrm>
            <a:off x="7066560" y="2132822"/>
            <a:ext cx="4704522" cy="3770138"/>
          </a:xfrm>
          <a:prstGeom prst="rect">
            <a:avLst/>
          </a:prstGeom>
        </p:spPr>
      </p:pic>
    </p:spTree>
    <p:extLst>
      <p:ext uri="{BB962C8B-B14F-4D97-AF65-F5344CB8AC3E}">
        <p14:creationId xmlns:p14="http://schemas.microsoft.com/office/powerpoint/2010/main" val="2669568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0B2C52-E211-7035-46BD-1E9EA620A8CE}"/>
              </a:ext>
            </a:extLst>
          </p:cNvPr>
          <p:cNvSpPr>
            <a:spLocks noGrp="1"/>
          </p:cNvSpPr>
          <p:nvPr>
            <p:ph type="title"/>
          </p:nvPr>
        </p:nvSpPr>
        <p:spPr>
          <a:xfrm>
            <a:off x="913795" y="325673"/>
            <a:ext cx="10353762" cy="924287"/>
          </a:xfrm>
        </p:spPr>
        <p:txBody>
          <a:bodyPr>
            <a:normAutofit/>
          </a:bodyPr>
          <a:lstStyle/>
          <a:p>
            <a:r>
              <a:rPr lang="en-US" dirty="0"/>
              <a:t>Model Testing and Training</a:t>
            </a:r>
            <a:endParaRPr lang="en-CA" dirty="0"/>
          </a:p>
        </p:txBody>
      </p:sp>
      <p:sp>
        <p:nvSpPr>
          <p:cNvPr id="3" name="Content Placeholder 2">
            <a:extLst>
              <a:ext uri="{FF2B5EF4-FFF2-40B4-BE49-F238E27FC236}">
                <a16:creationId xmlns:a16="http://schemas.microsoft.com/office/drawing/2014/main" id="{67349290-52BD-C5DB-415F-09F5A44ED312}"/>
              </a:ext>
            </a:extLst>
          </p:cNvPr>
          <p:cNvSpPr>
            <a:spLocks noGrp="1"/>
          </p:cNvSpPr>
          <p:nvPr>
            <p:ph idx="1"/>
          </p:nvPr>
        </p:nvSpPr>
        <p:spPr>
          <a:xfrm>
            <a:off x="913795" y="1484851"/>
            <a:ext cx="5546272" cy="5047475"/>
          </a:xfrm>
        </p:spPr>
        <p:txBody>
          <a:bodyPr anchor="ctr">
            <a:normAutofit lnSpcReduction="10000"/>
          </a:bodyPr>
          <a:lstStyle/>
          <a:p>
            <a:pPr>
              <a:lnSpc>
                <a:spcPct val="100000"/>
              </a:lnSpc>
            </a:pPr>
            <a:r>
              <a:rPr lang="en-US" sz="1100" dirty="0"/>
              <a:t>Separate Features and Labels: X = </a:t>
            </a:r>
            <a:r>
              <a:rPr lang="en-US" sz="1100" dirty="0" err="1"/>
              <a:t>df</a:t>
            </a:r>
            <a:r>
              <a:rPr lang="en-US" sz="1100" dirty="0"/>
              <a:t>['text'], y = </a:t>
            </a:r>
            <a:r>
              <a:rPr lang="en-US" sz="1100" dirty="0" err="1"/>
              <a:t>df</a:t>
            </a:r>
            <a:r>
              <a:rPr lang="en-US" sz="1100" dirty="0"/>
              <a:t>['target']</a:t>
            </a:r>
          </a:p>
          <a:p>
            <a:pPr>
              <a:lnSpc>
                <a:spcPct val="100000"/>
              </a:lnSpc>
            </a:pPr>
            <a:r>
              <a:rPr lang="en-US" sz="1100" dirty="0"/>
              <a:t>The data is divided into features (X) and labels (y). X contains the 'text' column, representing the tweet text, which serves as the basis for predictions. Meanwhile, y contains the 'target' column, indicating the sentiment to predict.</a:t>
            </a:r>
          </a:p>
          <a:p>
            <a:pPr>
              <a:lnSpc>
                <a:spcPct val="100000"/>
              </a:lnSpc>
            </a:pPr>
            <a:r>
              <a:rPr lang="en-US" sz="1100" dirty="0"/>
              <a:t>Split Data into Training and Testing Sets: </a:t>
            </a:r>
            <a:r>
              <a:rPr lang="en-US" sz="1100" dirty="0" err="1"/>
              <a:t>X_train</a:t>
            </a:r>
            <a:r>
              <a:rPr lang="en-US" sz="1100" dirty="0"/>
              <a:t>, </a:t>
            </a:r>
            <a:r>
              <a:rPr lang="en-US" sz="1100" dirty="0" err="1"/>
              <a:t>X_test</a:t>
            </a:r>
            <a:r>
              <a:rPr lang="en-US" sz="1100" dirty="0"/>
              <a:t>, </a:t>
            </a:r>
            <a:r>
              <a:rPr lang="en-US" sz="1100" dirty="0" err="1"/>
              <a:t>y_train</a:t>
            </a:r>
            <a:r>
              <a:rPr lang="en-US" sz="1100" dirty="0"/>
              <a:t>, </a:t>
            </a:r>
            <a:r>
              <a:rPr lang="en-US" sz="1100" dirty="0" err="1"/>
              <a:t>y_test</a:t>
            </a:r>
            <a:r>
              <a:rPr lang="en-US" sz="1100" dirty="0"/>
              <a:t> = train_test_split(X, y, </a:t>
            </a:r>
            <a:r>
              <a:rPr lang="en-US" sz="1100" dirty="0" err="1"/>
              <a:t>test_size</a:t>
            </a:r>
            <a:r>
              <a:rPr lang="en-US" sz="1100" dirty="0"/>
              <a:t>=0.2, </a:t>
            </a:r>
            <a:r>
              <a:rPr lang="en-US" sz="1100" dirty="0" err="1"/>
              <a:t>random_state</a:t>
            </a:r>
            <a:r>
              <a:rPr lang="en-US" sz="1100" dirty="0"/>
              <a:t>=42)</a:t>
            </a:r>
          </a:p>
          <a:p>
            <a:pPr>
              <a:lnSpc>
                <a:spcPct val="100000"/>
              </a:lnSpc>
            </a:pPr>
            <a:r>
              <a:rPr lang="en-US" sz="1100" dirty="0"/>
              <a:t>The dataset is split into a training set and a testing set. 80% of the data is allocated for training the model, while 20% is reserved for evaluating its performance. The </a:t>
            </a:r>
            <a:r>
              <a:rPr lang="en-US" sz="1100" dirty="0" err="1"/>
              <a:t>random_state</a:t>
            </a:r>
            <a:r>
              <a:rPr lang="en-US" sz="1100" dirty="0"/>
              <a:t> parameter ensures reproducibility of the split across different runs.</a:t>
            </a:r>
          </a:p>
          <a:p>
            <a:pPr>
              <a:lnSpc>
                <a:spcPct val="100000"/>
              </a:lnSpc>
            </a:pPr>
            <a:r>
              <a:rPr lang="en-US" sz="1100" dirty="0"/>
              <a:t>Vectorize Text Data:</a:t>
            </a:r>
          </a:p>
          <a:p>
            <a:pPr>
              <a:lnSpc>
                <a:spcPct val="100000"/>
              </a:lnSpc>
            </a:pPr>
            <a:r>
              <a:rPr lang="en-US" sz="1100" dirty="0"/>
              <a:t>vectorizer = </a:t>
            </a:r>
            <a:r>
              <a:rPr lang="en-US" sz="1100" dirty="0" err="1"/>
              <a:t>CountVectorizer</a:t>
            </a:r>
            <a:r>
              <a:rPr lang="en-US" sz="1100" dirty="0"/>
              <a:t>(</a:t>
            </a:r>
            <a:r>
              <a:rPr lang="en-US" sz="1100" dirty="0" err="1"/>
              <a:t>max_features</a:t>
            </a:r>
            <a:r>
              <a:rPr lang="en-US" sz="1100" dirty="0"/>
              <a:t>=5000)</a:t>
            </a:r>
          </a:p>
          <a:p>
            <a:pPr>
              <a:lnSpc>
                <a:spcPct val="100000"/>
              </a:lnSpc>
            </a:pPr>
            <a:r>
              <a:rPr lang="en-US" sz="1100" dirty="0" err="1"/>
              <a:t>X_train</a:t>
            </a:r>
            <a:r>
              <a:rPr lang="en-US" sz="1100" dirty="0"/>
              <a:t> = </a:t>
            </a:r>
            <a:r>
              <a:rPr lang="en-US" sz="1100" dirty="0" err="1"/>
              <a:t>vectorizer.fit_transform</a:t>
            </a:r>
            <a:r>
              <a:rPr lang="en-US" sz="1100" dirty="0"/>
              <a:t>(</a:t>
            </a:r>
            <a:r>
              <a:rPr lang="en-US" sz="1100" dirty="0" err="1"/>
              <a:t>X_train</a:t>
            </a:r>
            <a:r>
              <a:rPr lang="en-US" sz="1100" dirty="0"/>
              <a:t>)</a:t>
            </a:r>
          </a:p>
          <a:p>
            <a:pPr>
              <a:lnSpc>
                <a:spcPct val="100000"/>
              </a:lnSpc>
            </a:pPr>
            <a:r>
              <a:rPr lang="en-US" sz="1100" dirty="0" err="1"/>
              <a:t>X_test</a:t>
            </a:r>
            <a:r>
              <a:rPr lang="en-US" sz="1100" dirty="0"/>
              <a:t> = </a:t>
            </a:r>
            <a:r>
              <a:rPr lang="en-US" sz="1100" dirty="0" err="1"/>
              <a:t>vectorizer.transform</a:t>
            </a:r>
            <a:r>
              <a:rPr lang="en-US" sz="1100" dirty="0"/>
              <a:t>(</a:t>
            </a:r>
            <a:r>
              <a:rPr lang="en-US" sz="1100" dirty="0" err="1"/>
              <a:t>X_test</a:t>
            </a:r>
            <a:r>
              <a:rPr lang="en-US" sz="1100" dirty="0"/>
              <a:t>)</a:t>
            </a:r>
          </a:p>
          <a:p>
            <a:pPr>
              <a:lnSpc>
                <a:spcPct val="100000"/>
              </a:lnSpc>
            </a:pPr>
            <a:r>
              <a:rPr lang="en-US" sz="1100" dirty="0"/>
              <a:t>These operations transform the text data into a numerical format suitable for machine learning algorithms. </a:t>
            </a:r>
            <a:r>
              <a:rPr lang="en-US" sz="1100" dirty="0" err="1"/>
              <a:t>CountVectorizer</a:t>
            </a:r>
            <a:r>
              <a:rPr lang="en-US" sz="1100" dirty="0"/>
              <a:t> constructs a 'bag of words' model, assigning integer IDs to words and counting their occurrences. Setting </a:t>
            </a:r>
            <a:r>
              <a:rPr lang="en-US" sz="1100" dirty="0" err="1"/>
              <a:t>max_features</a:t>
            </a:r>
            <a:r>
              <a:rPr lang="en-US" sz="1100" dirty="0"/>
              <a:t>=5000 limits the features to the 5000 most frequent words.</a:t>
            </a:r>
          </a:p>
          <a:p>
            <a:pPr>
              <a:lnSpc>
                <a:spcPct val="100000"/>
              </a:lnSpc>
            </a:pPr>
            <a:r>
              <a:rPr lang="en-US" sz="1100" dirty="0"/>
              <a:t>Train the Machine Learning Model:</a:t>
            </a:r>
          </a:p>
          <a:p>
            <a:pPr>
              <a:lnSpc>
                <a:spcPct val="100000"/>
              </a:lnSpc>
            </a:pPr>
            <a:r>
              <a:rPr lang="en-US" sz="1100" dirty="0"/>
              <a:t>model = </a:t>
            </a:r>
            <a:r>
              <a:rPr lang="en-US" sz="1100" dirty="0" err="1"/>
              <a:t>LogisticRegression</a:t>
            </a:r>
            <a:r>
              <a:rPr lang="en-US" sz="1100" dirty="0"/>
              <a:t>()</a:t>
            </a:r>
          </a:p>
          <a:p>
            <a:pPr>
              <a:lnSpc>
                <a:spcPct val="100000"/>
              </a:lnSpc>
            </a:pPr>
            <a:r>
              <a:rPr lang="en-US" sz="1100" dirty="0" err="1"/>
              <a:t>model.fit</a:t>
            </a:r>
            <a:r>
              <a:rPr lang="en-US" sz="1100" dirty="0"/>
              <a:t>(</a:t>
            </a:r>
            <a:r>
              <a:rPr lang="en-US" sz="1100" dirty="0" err="1"/>
              <a:t>X_train</a:t>
            </a:r>
            <a:r>
              <a:rPr lang="en-US" sz="1100" dirty="0"/>
              <a:t>, </a:t>
            </a:r>
            <a:r>
              <a:rPr lang="en-US" sz="1100" dirty="0" err="1"/>
              <a:t>y_train</a:t>
            </a:r>
            <a:r>
              <a:rPr lang="en-US" sz="1100" dirty="0"/>
              <a:t>)</a:t>
            </a:r>
          </a:p>
          <a:p>
            <a:pPr>
              <a:lnSpc>
                <a:spcPct val="100000"/>
              </a:lnSpc>
            </a:pPr>
            <a:r>
              <a:rPr lang="en-US" sz="1100" dirty="0"/>
              <a:t>A Logistic Regression model is instantiated and trained using the training data. </a:t>
            </a:r>
            <a:r>
              <a:rPr lang="en-US" sz="1100" dirty="0" err="1"/>
              <a:t>model.fit</a:t>
            </a:r>
            <a:r>
              <a:rPr lang="en-US" sz="1100" dirty="0"/>
              <a:t>(</a:t>
            </a:r>
            <a:r>
              <a:rPr lang="en-US" sz="1100" dirty="0" err="1"/>
              <a:t>X_train</a:t>
            </a:r>
            <a:r>
              <a:rPr lang="en-US" sz="1100" dirty="0"/>
              <a:t>, </a:t>
            </a:r>
            <a:r>
              <a:rPr lang="en-US" sz="1100" dirty="0" err="1"/>
              <a:t>y_train</a:t>
            </a:r>
            <a:r>
              <a:rPr lang="en-US" sz="1100" dirty="0"/>
              <a:t>) is where the actual training takes place, establishing associations between tweet texts (</a:t>
            </a:r>
            <a:r>
              <a:rPr lang="en-US" sz="1100" dirty="0" err="1"/>
              <a:t>X_train</a:t>
            </a:r>
            <a:r>
              <a:rPr lang="en-US" sz="1100" dirty="0"/>
              <a:t>) and sentiments (</a:t>
            </a:r>
            <a:r>
              <a:rPr lang="en-US" sz="1100" dirty="0" err="1"/>
              <a:t>y_train</a:t>
            </a:r>
            <a:r>
              <a:rPr lang="en-US" sz="1100" dirty="0"/>
              <a:t>). Following this step, the model is prepared to make predictions.</a:t>
            </a:r>
            <a:endParaRPr lang="en-CA" sz="1100" dirty="0"/>
          </a:p>
        </p:txBody>
      </p:sp>
      <p:pic>
        <p:nvPicPr>
          <p:cNvPr id="11" name="Picture 10">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DF3E7C3D-605A-7BA4-319A-46337FF08739}"/>
              </a:ext>
            </a:extLst>
          </p:cNvPr>
          <p:cNvPicPr>
            <a:picLocks noChangeAspect="1"/>
          </p:cNvPicPr>
          <p:nvPr/>
        </p:nvPicPr>
        <p:blipFill rotWithShape="1">
          <a:blip r:embed="rId4"/>
          <a:srcRect t="1368" r="3" b="3"/>
          <a:stretch/>
        </p:blipFill>
        <p:spPr>
          <a:xfrm>
            <a:off x="6838264" y="1912689"/>
            <a:ext cx="4804860" cy="3850547"/>
          </a:xfrm>
          <a:prstGeom prst="rect">
            <a:avLst/>
          </a:prstGeom>
        </p:spPr>
      </p:pic>
    </p:spTree>
    <p:extLst>
      <p:ext uri="{BB962C8B-B14F-4D97-AF65-F5344CB8AC3E}">
        <p14:creationId xmlns:p14="http://schemas.microsoft.com/office/powerpoint/2010/main" val="3303579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5325D5-26D8-9CB4-7736-CF110846DC22}"/>
              </a:ext>
            </a:extLst>
          </p:cNvPr>
          <p:cNvSpPr>
            <a:spLocks noGrp="1"/>
          </p:cNvSpPr>
          <p:nvPr>
            <p:ph type="title"/>
          </p:nvPr>
        </p:nvSpPr>
        <p:spPr>
          <a:xfrm>
            <a:off x="913795" y="209872"/>
            <a:ext cx="10353762" cy="856150"/>
          </a:xfrm>
        </p:spPr>
        <p:txBody>
          <a:bodyPr>
            <a:normAutofit/>
          </a:bodyPr>
          <a:lstStyle/>
          <a:p>
            <a:r>
              <a:rPr lang="en-US" dirty="0"/>
              <a:t>Evaluating the Model</a:t>
            </a:r>
            <a:endParaRPr lang="en-CA" dirty="0"/>
          </a:p>
        </p:txBody>
      </p:sp>
      <p:sp>
        <p:nvSpPr>
          <p:cNvPr id="3" name="Content Placeholder 2">
            <a:extLst>
              <a:ext uri="{FF2B5EF4-FFF2-40B4-BE49-F238E27FC236}">
                <a16:creationId xmlns:a16="http://schemas.microsoft.com/office/drawing/2014/main" id="{DDA22917-0263-32D0-15DB-8A39C95A3A2D}"/>
              </a:ext>
            </a:extLst>
          </p:cNvPr>
          <p:cNvSpPr>
            <a:spLocks noGrp="1"/>
          </p:cNvSpPr>
          <p:nvPr>
            <p:ph idx="1"/>
          </p:nvPr>
        </p:nvSpPr>
        <p:spPr>
          <a:xfrm>
            <a:off x="913795" y="1275894"/>
            <a:ext cx="5546272" cy="5063946"/>
          </a:xfrm>
        </p:spPr>
        <p:txBody>
          <a:bodyPr anchor="ctr">
            <a:normAutofit lnSpcReduction="10000"/>
          </a:bodyPr>
          <a:lstStyle/>
          <a:p>
            <a:pPr>
              <a:lnSpc>
                <a:spcPct val="100000"/>
              </a:lnSpc>
            </a:pPr>
            <a:r>
              <a:rPr lang="en-US" sz="1200" dirty="0"/>
              <a:t>Precision: Precision measures the classifier's ability to correctly identify positive instances without misclassifying negative ones. It's calculated as the ratio of true positives to the total predicted positives for each class. For example, a precision of 0.78 for the 'Negative' class indicates that 78% of the tweets predicted as negative were indeed negative.</a:t>
            </a:r>
          </a:p>
          <a:p>
            <a:pPr>
              <a:lnSpc>
                <a:spcPct val="100000"/>
              </a:lnSpc>
            </a:pPr>
            <a:r>
              <a:rPr lang="en-US" sz="1200" dirty="0"/>
              <a:t>Recall (Sensitivity): Recall assesses the classifier's ability to capture all positive instances. It's calculated as the ratio of true positives to all actual positive instances for each class. A recall of 0.74 for the 'Negative' class means that the model identified 74% of all actual negative tweets.</a:t>
            </a:r>
          </a:p>
          <a:p>
            <a:pPr>
              <a:lnSpc>
                <a:spcPct val="100000"/>
              </a:lnSpc>
            </a:pPr>
            <a:r>
              <a:rPr lang="en-US" sz="1200" dirty="0"/>
              <a:t>F1-score: The F1-score represents the harmonic mean of precision and recall, aiming to balance both metrics. It ranges from 0 to 1, with 1 indicating perfect balance. A F1-score of 0.76 for the 'Negative' class suggests a reasonably balanced performance in terms of precision and recall.</a:t>
            </a:r>
          </a:p>
          <a:p>
            <a:pPr>
              <a:lnSpc>
                <a:spcPct val="100000"/>
              </a:lnSpc>
            </a:pPr>
            <a:r>
              <a:rPr lang="en-US" sz="1200" dirty="0"/>
              <a:t>Support: Support denotes the actual number of occurrences of each class in the dataset. For 'Negative', a support value of 159494 signifies the presence of 159494 negative tweets in the dataset.</a:t>
            </a:r>
          </a:p>
          <a:p>
            <a:pPr>
              <a:lnSpc>
                <a:spcPct val="100000"/>
              </a:lnSpc>
            </a:pPr>
            <a:r>
              <a:rPr lang="en-US" sz="1200" dirty="0"/>
              <a:t>Accuracy: Accuracy measures the overall correctness of predictions, calculated as the ratio of correctly predicted observations to the total observations. An accuracy of 0.77 indicates that the model accurately predicted the sentiment 77% of the time.</a:t>
            </a:r>
          </a:p>
          <a:p>
            <a:pPr>
              <a:lnSpc>
                <a:spcPct val="100000"/>
              </a:lnSpc>
            </a:pPr>
            <a:r>
              <a:rPr lang="en-US" sz="1200" dirty="0"/>
              <a:t>Macro Average: The macro average computes metrics independently for each class and then averages them, treating all classes equally irrespective of their distribution in the dataset.</a:t>
            </a:r>
          </a:p>
          <a:p>
            <a:pPr>
              <a:lnSpc>
                <a:spcPct val="100000"/>
              </a:lnSpc>
            </a:pPr>
            <a:r>
              <a:rPr lang="en-US" sz="1200" dirty="0"/>
              <a:t>Weighted Average: The weighted average calculates metrics for each label, taking into account their frequency (support), which is particularly useful in handling class imbalances.</a:t>
            </a:r>
            <a:endParaRPr lang="en-CA" sz="1200" dirty="0"/>
          </a:p>
        </p:txBody>
      </p:sp>
      <p:pic>
        <p:nvPicPr>
          <p:cNvPr id="11" name="Picture 10">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a:extLst>
              <a:ext uri="{FF2B5EF4-FFF2-40B4-BE49-F238E27FC236}">
                <a16:creationId xmlns:a16="http://schemas.microsoft.com/office/drawing/2014/main" id="{0056ECCC-D788-3696-9699-248AD2F484E6}"/>
              </a:ext>
            </a:extLst>
          </p:cNvPr>
          <p:cNvPicPr>
            <a:picLocks noChangeAspect="1"/>
          </p:cNvPicPr>
          <p:nvPr/>
        </p:nvPicPr>
        <p:blipFill rotWithShape="1">
          <a:blip r:embed="rId4"/>
          <a:srcRect l="12223" r="13844" b="1"/>
          <a:stretch/>
        </p:blipFill>
        <p:spPr>
          <a:xfrm>
            <a:off x="6934200" y="1442720"/>
            <a:ext cx="4799819" cy="4076489"/>
          </a:xfrm>
          <a:prstGeom prst="rect">
            <a:avLst/>
          </a:prstGeom>
        </p:spPr>
      </p:pic>
    </p:spTree>
    <p:extLst>
      <p:ext uri="{BB962C8B-B14F-4D97-AF65-F5344CB8AC3E}">
        <p14:creationId xmlns:p14="http://schemas.microsoft.com/office/powerpoint/2010/main" val="2133168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C75D50-0EE1-F257-17F1-72EABBC1E7D1}"/>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Output  Positive Tweets</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6">
            <a:extLst>
              <a:ext uri="{FF2B5EF4-FFF2-40B4-BE49-F238E27FC236}">
                <a16:creationId xmlns:a16="http://schemas.microsoft.com/office/drawing/2014/main" id="{DC457063-D70C-0815-C79B-1AD124C59F8F}"/>
              </a:ext>
            </a:extLst>
          </p:cNvPr>
          <p:cNvPicPr>
            <a:picLocks noGrp="1" noChangeAspect="1"/>
          </p:cNvPicPr>
          <p:nvPr>
            <p:ph idx="1"/>
          </p:nvPr>
        </p:nvPicPr>
        <p:blipFill>
          <a:blip r:embed="rId3"/>
          <a:stretch>
            <a:fillRect/>
          </a:stretch>
        </p:blipFill>
        <p:spPr>
          <a:xfrm>
            <a:off x="5324315" y="1360529"/>
            <a:ext cx="6197668" cy="4136942"/>
          </a:xfrm>
          <a:prstGeom prst="rect">
            <a:avLst/>
          </a:prstGeom>
        </p:spPr>
      </p:pic>
    </p:spTree>
    <p:extLst>
      <p:ext uri="{BB962C8B-B14F-4D97-AF65-F5344CB8AC3E}">
        <p14:creationId xmlns:p14="http://schemas.microsoft.com/office/powerpoint/2010/main" val="2954896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C0E866-2C65-D168-77AA-E18B93E882E5}"/>
              </a:ext>
            </a:extLst>
          </p:cNvPr>
          <p:cNvSpPr>
            <a:spLocks noGrp="1"/>
          </p:cNvSpPr>
          <p:nvPr>
            <p:ph type="title"/>
          </p:nvPr>
        </p:nvSpPr>
        <p:spPr>
          <a:xfrm>
            <a:off x="741680" y="835383"/>
            <a:ext cx="3637279" cy="3499549"/>
          </a:xfrm>
        </p:spPr>
        <p:txBody>
          <a:bodyPr vert="horz" lIns="91440" tIns="45720" rIns="91440" bIns="45720" rtlCol="0" anchor="b">
            <a:normAutofit/>
          </a:bodyPr>
          <a:lstStyle/>
          <a:p>
            <a:pPr algn="l"/>
            <a:r>
              <a:rPr lang="en-US" sz="4200" dirty="0"/>
              <a:t>Output  Negative Tweets</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74165A96-85BE-B2C0-0845-51B6B986081C}"/>
              </a:ext>
            </a:extLst>
          </p:cNvPr>
          <p:cNvPicPr>
            <a:picLocks noGrp="1" noChangeAspect="1"/>
          </p:cNvPicPr>
          <p:nvPr>
            <p:ph idx="1"/>
          </p:nvPr>
        </p:nvPicPr>
        <p:blipFill>
          <a:blip r:embed="rId3"/>
          <a:stretch>
            <a:fillRect/>
          </a:stretch>
        </p:blipFill>
        <p:spPr>
          <a:xfrm>
            <a:off x="5324315" y="1383770"/>
            <a:ext cx="6197668" cy="4090460"/>
          </a:xfrm>
          <a:prstGeom prst="rect">
            <a:avLst/>
          </a:prstGeom>
        </p:spPr>
      </p:pic>
    </p:spTree>
    <p:extLst>
      <p:ext uri="{BB962C8B-B14F-4D97-AF65-F5344CB8AC3E}">
        <p14:creationId xmlns:p14="http://schemas.microsoft.com/office/powerpoint/2010/main" val="452153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588F0-24E3-B694-8155-4104F07E7F94}"/>
              </a:ext>
            </a:extLst>
          </p:cNvPr>
          <p:cNvSpPr>
            <a:spLocks noGrp="1"/>
          </p:cNvSpPr>
          <p:nvPr>
            <p:ph type="title"/>
          </p:nvPr>
        </p:nvSpPr>
        <p:spPr>
          <a:xfrm>
            <a:off x="1370693" y="4511814"/>
            <a:ext cx="9440034" cy="1130260"/>
          </a:xfrm>
        </p:spPr>
        <p:txBody>
          <a:bodyPr vert="horz" lIns="91440" tIns="45720" rIns="91440" bIns="45720" rtlCol="0" anchor="b">
            <a:normAutofit/>
          </a:bodyPr>
          <a:lstStyle/>
          <a:p>
            <a:r>
              <a:rPr lang="en-US" sz="4800"/>
              <a:t>Power BI Visuals</a:t>
            </a:r>
          </a:p>
        </p:txBody>
      </p:sp>
      <p:pic>
        <p:nvPicPr>
          <p:cNvPr id="12" name="Picture 11">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28022" y="547807"/>
            <a:ext cx="10935956" cy="3816806"/>
          </a:xfrm>
          <a:prstGeom prst="rect">
            <a:avLst/>
          </a:prstGeom>
        </p:spPr>
      </p:pic>
      <p:pic>
        <p:nvPicPr>
          <p:cNvPr id="7" name="Picture 6" descr="A colorful circle with numbers and text&#10;&#10;Description automatically generated with medium confidence">
            <a:extLst>
              <a:ext uri="{FF2B5EF4-FFF2-40B4-BE49-F238E27FC236}">
                <a16:creationId xmlns:a16="http://schemas.microsoft.com/office/drawing/2014/main" id="{CDA3AC41-3DFA-2E50-3860-997DA3D5DDF9}"/>
              </a:ext>
            </a:extLst>
          </p:cNvPr>
          <p:cNvPicPr>
            <a:picLocks noChangeAspect="1"/>
          </p:cNvPicPr>
          <p:nvPr/>
        </p:nvPicPr>
        <p:blipFill rotWithShape="1">
          <a:blip r:embed="rId4"/>
          <a:srcRect l="6201" r="8344"/>
          <a:stretch/>
        </p:blipFill>
        <p:spPr>
          <a:xfrm>
            <a:off x="1245987" y="839047"/>
            <a:ext cx="4437387" cy="3219450"/>
          </a:xfrm>
          <a:prstGeom prst="rect">
            <a:avLst/>
          </a:prstGeom>
        </p:spPr>
      </p:pic>
      <p:pic>
        <p:nvPicPr>
          <p:cNvPr id="5" name="Content Placeholder 4" descr="A graph of a number of people&#10;&#10;Description automatically generated with medium confidence">
            <a:extLst>
              <a:ext uri="{FF2B5EF4-FFF2-40B4-BE49-F238E27FC236}">
                <a16:creationId xmlns:a16="http://schemas.microsoft.com/office/drawing/2014/main" id="{6A03D956-2DD7-3066-52AC-044DCEA1DE95}"/>
              </a:ext>
            </a:extLst>
          </p:cNvPr>
          <p:cNvPicPr>
            <a:picLocks noGrp="1" noChangeAspect="1"/>
          </p:cNvPicPr>
          <p:nvPr>
            <p:ph idx="1"/>
          </p:nvPr>
        </p:nvPicPr>
        <p:blipFill rotWithShape="1">
          <a:blip r:embed="rId5"/>
          <a:srcRect l="4265" r="5856"/>
          <a:stretch/>
        </p:blipFill>
        <p:spPr>
          <a:xfrm>
            <a:off x="6320661" y="839047"/>
            <a:ext cx="4802671" cy="3219450"/>
          </a:xfrm>
          <a:prstGeom prst="rect">
            <a:avLst/>
          </a:prstGeom>
        </p:spPr>
      </p:pic>
    </p:spTree>
    <p:extLst>
      <p:ext uri="{BB962C8B-B14F-4D97-AF65-F5344CB8AC3E}">
        <p14:creationId xmlns:p14="http://schemas.microsoft.com/office/powerpoint/2010/main" val="868035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C6C682-5A41-98E2-0FDB-B4F5F3CA5B2E}"/>
              </a:ext>
            </a:extLst>
          </p:cNvPr>
          <p:cNvSpPr>
            <a:spLocks noGrp="1"/>
          </p:cNvSpPr>
          <p:nvPr>
            <p:ph type="title"/>
          </p:nvPr>
        </p:nvSpPr>
        <p:spPr>
          <a:xfrm>
            <a:off x="1370693" y="4435229"/>
            <a:ext cx="9440034" cy="1059644"/>
          </a:xfrm>
        </p:spPr>
        <p:txBody>
          <a:bodyPr vert="horz" lIns="91440" tIns="45720" rIns="91440" bIns="45720" rtlCol="0" anchor="b">
            <a:normAutofit/>
          </a:bodyPr>
          <a:lstStyle/>
          <a:p>
            <a:r>
              <a:rPr lang="en-US" sz="4800"/>
              <a:t>Power BI Visuals</a:t>
            </a:r>
          </a:p>
        </p:txBody>
      </p:sp>
      <p:pic>
        <p:nvPicPr>
          <p:cNvPr id="14" name="Picture 13">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5" name="Content Placeholder 4" descr="A graph of a number of people&#10;&#10;Description automatically generated">
            <a:extLst>
              <a:ext uri="{FF2B5EF4-FFF2-40B4-BE49-F238E27FC236}">
                <a16:creationId xmlns:a16="http://schemas.microsoft.com/office/drawing/2014/main" id="{C70DBCE8-5F45-92C3-6010-EE530CD8368E}"/>
              </a:ext>
            </a:extLst>
          </p:cNvPr>
          <p:cNvPicPr>
            <a:picLocks noGrp="1" noChangeAspect="1"/>
          </p:cNvPicPr>
          <p:nvPr>
            <p:ph idx="1"/>
          </p:nvPr>
        </p:nvPicPr>
        <p:blipFill rotWithShape="1">
          <a:blip r:embed="rId4"/>
          <a:srcRect l="1674" r="6159"/>
          <a:stretch/>
        </p:blipFill>
        <p:spPr>
          <a:xfrm>
            <a:off x="1169349" y="1066232"/>
            <a:ext cx="4765785" cy="2779312"/>
          </a:xfrm>
          <a:prstGeom prst="rect">
            <a:avLst/>
          </a:prstGeom>
        </p:spPr>
      </p:pic>
      <p:pic>
        <p:nvPicPr>
          <p:cNvPr id="7" name="Picture 6" descr="A circular chart with numbers and text&#10;&#10;Description automatically generated">
            <a:extLst>
              <a:ext uri="{FF2B5EF4-FFF2-40B4-BE49-F238E27FC236}">
                <a16:creationId xmlns:a16="http://schemas.microsoft.com/office/drawing/2014/main" id="{6AA6F617-5EAA-0923-DE3D-6CABBEDED713}"/>
              </a:ext>
            </a:extLst>
          </p:cNvPr>
          <p:cNvPicPr>
            <a:picLocks noChangeAspect="1"/>
          </p:cNvPicPr>
          <p:nvPr/>
        </p:nvPicPr>
        <p:blipFill rotWithShape="1">
          <a:blip r:embed="rId5"/>
          <a:srcRect l="5292" r="9013"/>
          <a:stretch/>
        </p:blipFill>
        <p:spPr>
          <a:xfrm>
            <a:off x="6266116" y="695008"/>
            <a:ext cx="4739330" cy="3525671"/>
          </a:xfrm>
          <a:prstGeom prst="rect">
            <a:avLst/>
          </a:prstGeom>
        </p:spPr>
      </p:pic>
    </p:spTree>
    <p:extLst>
      <p:ext uri="{BB962C8B-B14F-4D97-AF65-F5344CB8AC3E}">
        <p14:creationId xmlns:p14="http://schemas.microsoft.com/office/powerpoint/2010/main" val="144845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A4BE5-456D-57E6-0881-CC58A81DBBB8}"/>
              </a:ext>
            </a:extLst>
          </p:cNvPr>
          <p:cNvSpPr>
            <a:spLocks noGrp="1"/>
          </p:cNvSpPr>
          <p:nvPr>
            <p:ph type="title"/>
          </p:nvPr>
        </p:nvSpPr>
        <p:spPr>
          <a:xfrm>
            <a:off x="913795" y="372533"/>
            <a:ext cx="10353762" cy="927099"/>
          </a:xfrm>
        </p:spPr>
        <p:txBody>
          <a:bodyPr/>
          <a:lstStyle/>
          <a:p>
            <a:r>
              <a:rPr lang="en-US" dirty="0"/>
              <a:t>Introduction</a:t>
            </a:r>
            <a:endParaRPr lang="en-CA" dirty="0"/>
          </a:p>
        </p:txBody>
      </p:sp>
      <p:sp>
        <p:nvSpPr>
          <p:cNvPr id="3" name="Content Placeholder 2">
            <a:extLst>
              <a:ext uri="{FF2B5EF4-FFF2-40B4-BE49-F238E27FC236}">
                <a16:creationId xmlns:a16="http://schemas.microsoft.com/office/drawing/2014/main" id="{7CF78BE6-41CC-B574-8460-FFBD4B6D4220}"/>
              </a:ext>
            </a:extLst>
          </p:cNvPr>
          <p:cNvSpPr>
            <a:spLocks noGrp="1"/>
          </p:cNvSpPr>
          <p:nvPr>
            <p:ph idx="1"/>
          </p:nvPr>
        </p:nvSpPr>
        <p:spPr>
          <a:xfrm>
            <a:off x="534838" y="1518249"/>
            <a:ext cx="11136702" cy="4967217"/>
          </a:xfrm>
        </p:spPr>
        <p:txBody>
          <a:bodyPr>
            <a:normAutofit/>
          </a:bodyPr>
          <a:lstStyle/>
          <a:p>
            <a:r>
              <a:rPr lang="en-US" dirty="0"/>
              <a:t>This presentation delves into the intriguing realm of sentiment analysis, utilizing the extensive Sentiment140 dataset. Comprising 1.6 million tweets sourced from Twitter, a widely-used social media platform, this dataset serves as a robust foundation. Sentiment analysis, alternatively termed opinion mining, employs techniques from natural language processing, text analysis, and computational linguistics to discern and extract subjective insights from various textual sources.</a:t>
            </a:r>
          </a:p>
          <a:p>
            <a:r>
              <a:rPr lang="en-US" dirty="0"/>
              <a:t>Dataset Link: </a:t>
            </a:r>
            <a:r>
              <a:rPr lang="en-US" dirty="0">
                <a:hlinkClick r:id="rId2"/>
              </a:rPr>
              <a:t>https://www.kaggle.com/datasets/kazanova/sentiment140</a:t>
            </a:r>
            <a:endParaRPr lang="en-US" dirty="0"/>
          </a:p>
          <a:p>
            <a:r>
              <a:rPr lang="en-US" dirty="0"/>
              <a:t>The Sentiment140 dataset, initially employed in a Stanford University research endeavor, comprises Twitter posts categorized automatically as either positive or negative. This categorization relies on the detection of emoticons within the tweets.</a:t>
            </a:r>
          </a:p>
          <a:p>
            <a:endParaRPr lang="en-CA" dirty="0"/>
          </a:p>
        </p:txBody>
      </p:sp>
      <p:sp>
        <p:nvSpPr>
          <p:cNvPr id="15" name="Rectangle 12">
            <a:extLst>
              <a:ext uri="{FF2B5EF4-FFF2-40B4-BE49-F238E27FC236}">
                <a16:creationId xmlns:a16="http://schemas.microsoft.com/office/drawing/2014/main" id="{E5C0A10E-7CFB-B1A0-ACF1-F942CFEE0B28}"/>
              </a:ext>
            </a:extLst>
          </p:cNvPr>
          <p:cNvSpPr>
            <a:spLocks noChangeArrowheads="1"/>
          </p:cNvSpPr>
          <p:nvPr/>
        </p:nvSpPr>
        <p:spPr bwMode="auto">
          <a:xfrm>
            <a:off x="269965" y="1223693"/>
            <a:ext cx="91092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8987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80666B-6EDF-E67C-E402-DE6DC53B817E}"/>
              </a:ext>
            </a:extLst>
          </p:cNvPr>
          <p:cNvSpPr>
            <a:spLocks noGrp="1"/>
          </p:cNvSpPr>
          <p:nvPr>
            <p:ph type="title"/>
          </p:nvPr>
        </p:nvSpPr>
        <p:spPr>
          <a:xfrm>
            <a:off x="913795" y="609599"/>
            <a:ext cx="5978072" cy="1481150"/>
          </a:xfrm>
        </p:spPr>
        <p:txBody>
          <a:bodyPr>
            <a:normAutofit/>
          </a:bodyPr>
          <a:lstStyle/>
          <a:p>
            <a:r>
              <a:rPr lang="en-US" dirty="0"/>
              <a:t>GitHub Link</a:t>
            </a:r>
            <a:endParaRPr lang="en-CA" dirty="0"/>
          </a:p>
        </p:txBody>
      </p:sp>
      <p:sp>
        <p:nvSpPr>
          <p:cNvPr id="3" name="Content Placeholder 2">
            <a:extLst>
              <a:ext uri="{FF2B5EF4-FFF2-40B4-BE49-F238E27FC236}">
                <a16:creationId xmlns:a16="http://schemas.microsoft.com/office/drawing/2014/main" id="{67762C91-7BA5-0040-C458-79601FCAE946}"/>
              </a:ext>
            </a:extLst>
          </p:cNvPr>
          <p:cNvSpPr>
            <a:spLocks noGrp="1"/>
          </p:cNvSpPr>
          <p:nvPr>
            <p:ph idx="1"/>
          </p:nvPr>
        </p:nvSpPr>
        <p:spPr>
          <a:xfrm>
            <a:off x="913795" y="2275840"/>
            <a:ext cx="5978072" cy="1752768"/>
          </a:xfrm>
        </p:spPr>
        <p:txBody>
          <a:bodyPr anchor="ctr">
            <a:normAutofit/>
          </a:bodyPr>
          <a:lstStyle/>
          <a:p>
            <a:r>
              <a:rPr lang="en-CA" dirty="0">
                <a:hlinkClick r:id="rId3"/>
              </a:rPr>
              <a:t>https://github.com/AnujR273/Sentiment-Analysis</a:t>
            </a:r>
            <a:endParaRPr lang="en-US" dirty="0"/>
          </a:p>
          <a:p>
            <a:endParaRPr lang="en-CA" dirty="0"/>
          </a:p>
        </p:txBody>
      </p:sp>
      <p:pic>
        <p:nvPicPr>
          <p:cNvPr id="5" name="Picture 4" descr="Pen placed on top of a signature line">
            <a:extLst>
              <a:ext uri="{FF2B5EF4-FFF2-40B4-BE49-F238E27FC236}">
                <a16:creationId xmlns:a16="http://schemas.microsoft.com/office/drawing/2014/main" id="{F5495BF4-179B-EC52-D2F9-55DB12A971AA}"/>
              </a:ext>
            </a:extLst>
          </p:cNvPr>
          <p:cNvPicPr>
            <a:picLocks noChangeAspect="1"/>
          </p:cNvPicPr>
          <p:nvPr/>
        </p:nvPicPr>
        <p:blipFill rotWithShape="1">
          <a:blip r:embed="rId4"/>
          <a:srcRect l="52699" r="2804" b="-1"/>
          <a:stretch/>
        </p:blipFill>
        <p:spPr>
          <a:xfrm>
            <a:off x="7620351" y="10"/>
            <a:ext cx="4571649" cy="6857990"/>
          </a:xfrm>
          <a:prstGeom prst="rect">
            <a:avLst/>
          </a:prstGeom>
        </p:spPr>
      </p:pic>
      <p:pic>
        <p:nvPicPr>
          <p:cNvPr id="11" name="Picture 1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1410339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46030-B503-C850-8F71-0BE331FE99F6}"/>
              </a:ext>
            </a:extLst>
          </p:cNvPr>
          <p:cNvSpPr>
            <a:spLocks noGrp="1"/>
          </p:cNvSpPr>
          <p:nvPr>
            <p:ph type="title"/>
          </p:nvPr>
        </p:nvSpPr>
        <p:spPr>
          <a:xfrm>
            <a:off x="913795" y="609600"/>
            <a:ext cx="10353762" cy="1257300"/>
          </a:xfrm>
        </p:spPr>
        <p:txBody>
          <a:bodyPr>
            <a:normAutofit/>
          </a:bodyPr>
          <a:lstStyle/>
          <a:p>
            <a:r>
              <a:rPr lang="en-US" dirty="0"/>
              <a:t>Project Findings</a:t>
            </a:r>
            <a:endParaRPr lang="en-CA" dirty="0"/>
          </a:p>
        </p:txBody>
      </p:sp>
      <p:sp>
        <p:nvSpPr>
          <p:cNvPr id="3" name="Content Placeholder 2">
            <a:extLst>
              <a:ext uri="{FF2B5EF4-FFF2-40B4-BE49-F238E27FC236}">
                <a16:creationId xmlns:a16="http://schemas.microsoft.com/office/drawing/2014/main" id="{48111569-699F-3BAC-C6F6-EFE7267ABD46}"/>
              </a:ext>
            </a:extLst>
          </p:cNvPr>
          <p:cNvSpPr>
            <a:spLocks noGrp="1"/>
          </p:cNvSpPr>
          <p:nvPr>
            <p:ph idx="1"/>
          </p:nvPr>
        </p:nvSpPr>
        <p:spPr>
          <a:xfrm>
            <a:off x="913795" y="2132822"/>
            <a:ext cx="5546272" cy="3658378"/>
          </a:xfrm>
        </p:spPr>
        <p:txBody>
          <a:bodyPr anchor="ctr">
            <a:normAutofit/>
          </a:bodyPr>
          <a:lstStyle/>
          <a:p>
            <a:pPr>
              <a:lnSpc>
                <a:spcPct val="100000"/>
              </a:lnSpc>
            </a:pPr>
            <a:r>
              <a:rPr lang="en-US" sz="1800" b="0" i="0" dirty="0">
                <a:effectLst/>
                <a:highlight>
                  <a:srgbClr val="212121"/>
                </a:highlight>
                <a:latin typeface="Söhne"/>
              </a:rPr>
              <a:t>The model achieved a commendable accuracy rate of 77% in determining the sentiment (positive or negative) of tweets. </a:t>
            </a:r>
          </a:p>
          <a:p>
            <a:pPr>
              <a:lnSpc>
                <a:spcPct val="100000"/>
              </a:lnSpc>
            </a:pPr>
            <a:r>
              <a:rPr lang="en-US" sz="1800" b="0" i="0" dirty="0">
                <a:effectLst/>
                <a:highlight>
                  <a:srgbClr val="212121"/>
                </a:highlight>
                <a:latin typeface="Söhne"/>
              </a:rPr>
              <a:t>Furthermore, precision, recall, and F1-score metrics underscored its strong performance, showcasing its ability to accurately classify both positive and negative tweets. </a:t>
            </a:r>
          </a:p>
          <a:p>
            <a:pPr>
              <a:lnSpc>
                <a:spcPct val="100000"/>
              </a:lnSpc>
            </a:pPr>
            <a:r>
              <a:rPr lang="en-US" sz="1800" b="0" i="0" dirty="0">
                <a:effectLst/>
                <a:highlight>
                  <a:srgbClr val="212121"/>
                </a:highlight>
                <a:latin typeface="Söhne"/>
              </a:rPr>
              <a:t>Employing logistic regression, the model showcased the efficacy of machine learning methods in conducting sentiment analysis, even on extensive and unstructured text datasets such as tweets.</a:t>
            </a:r>
            <a:endParaRPr lang="en-CA" sz="1800" dirty="0"/>
          </a:p>
        </p:txBody>
      </p:sp>
      <p:pic>
        <p:nvPicPr>
          <p:cNvPr id="7" name="Graphic 6" descr="Robot">
            <a:extLst>
              <a:ext uri="{FF2B5EF4-FFF2-40B4-BE49-F238E27FC236}">
                <a16:creationId xmlns:a16="http://schemas.microsoft.com/office/drawing/2014/main" id="{F0BC2961-C894-F4BB-D4B5-797945B9E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289" y="2132822"/>
            <a:ext cx="3258006" cy="3258006"/>
          </a:xfrm>
          <a:prstGeom prst="rect">
            <a:avLst/>
          </a:prstGeom>
        </p:spPr>
      </p:pic>
    </p:spTree>
    <p:extLst>
      <p:ext uri="{BB962C8B-B14F-4D97-AF65-F5344CB8AC3E}">
        <p14:creationId xmlns:p14="http://schemas.microsoft.com/office/powerpoint/2010/main" val="1883768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5977265A-F170-546D-9C54-90F08062E836}"/>
              </a:ext>
            </a:extLst>
          </p:cNvPr>
          <p:cNvPicPr>
            <a:picLocks noChangeAspect="1"/>
          </p:cNvPicPr>
          <p:nvPr/>
        </p:nvPicPr>
        <p:blipFill rotWithShape="1">
          <a:blip r:embed="rId3"/>
          <a:srcRect l="44796" r="538"/>
          <a:stretch/>
        </p:blipFill>
        <p:spPr>
          <a:xfrm>
            <a:off x="-8622" y="10"/>
            <a:ext cx="6096000" cy="6857990"/>
          </a:xfrm>
          <a:prstGeom prst="rect">
            <a:avLst/>
          </a:prstGeom>
        </p:spPr>
      </p:pic>
      <p:pic>
        <p:nvPicPr>
          <p:cNvPr id="11" name="Picture 1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31341504-6FCB-A6FC-ED40-A348264FF81C}"/>
              </a:ext>
            </a:extLst>
          </p:cNvPr>
          <p:cNvSpPr>
            <a:spLocks noGrp="1"/>
          </p:cNvSpPr>
          <p:nvPr>
            <p:ph type="title"/>
          </p:nvPr>
        </p:nvSpPr>
        <p:spPr>
          <a:xfrm>
            <a:off x="6900493" y="381000"/>
            <a:ext cx="4538124" cy="970450"/>
          </a:xfrm>
        </p:spPr>
        <p:txBody>
          <a:bodyPr anchor="b">
            <a:normAutofit/>
          </a:bodyPr>
          <a:lstStyle/>
          <a:p>
            <a:r>
              <a:rPr lang="en-US" sz="3200" dirty="0"/>
              <a:t>Future Scope</a:t>
            </a:r>
            <a:endParaRPr lang="en-CA" sz="3200" dirty="0"/>
          </a:p>
        </p:txBody>
      </p:sp>
      <p:sp>
        <p:nvSpPr>
          <p:cNvPr id="3" name="Content Placeholder 2">
            <a:extLst>
              <a:ext uri="{FF2B5EF4-FFF2-40B4-BE49-F238E27FC236}">
                <a16:creationId xmlns:a16="http://schemas.microsoft.com/office/drawing/2014/main" id="{5C3C29E0-1E8C-D2DD-126C-7C546A51614E}"/>
              </a:ext>
            </a:extLst>
          </p:cNvPr>
          <p:cNvSpPr>
            <a:spLocks noGrp="1"/>
          </p:cNvSpPr>
          <p:nvPr>
            <p:ph idx="1"/>
          </p:nvPr>
        </p:nvSpPr>
        <p:spPr>
          <a:xfrm>
            <a:off x="6900493" y="1732449"/>
            <a:ext cx="4403596" cy="4658191"/>
          </a:xfrm>
        </p:spPr>
        <p:txBody>
          <a:bodyPr anchor="t">
            <a:normAutofit fontScale="92500" lnSpcReduction="10000"/>
          </a:bodyPr>
          <a:lstStyle/>
          <a:p>
            <a:pPr>
              <a:lnSpc>
                <a:spcPct val="90000"/>
              </a:lnSpc>
            </a:pPr>
            <a:endParaRPr lang="en-US" sz="1400" dirty="0"/>
          </a:p>
          <a:p>
            <a:pPr>
              <a:lnSpc>
                <a:spcPct val="90000"/>
              </a:lnSpc>
            </a:pPr>
            <a:r>
              <a:rPr lang="en-US" sz="1400" dirty="0"/>
              <a:t>While the model exhibited satisfactory performance, there exist opportunities for further enhancement and exploration:</a:t>
            </a:r>
          </a:p>
          <a:p>
            <a:pPr lvl="1">
              <a:lnSpc>
                <a:spcPct val="90000"/>
              </a:lnSpc>
            </a:pPr>
            <a:r>
              <a:rPr lang="en-US" sz="1400" dirty="0"/>
              <a:t>Exploring more sophisticated NLP techniques and models, such as word embeddings like Word2Vec or </a:t>
            </a:r>
            <a:r>
              <a:rPr lang="en-US" sz="1400" dirty="0" err="1"/>
              <a:t>GloVe</a:t>
            </a:r>
            <a:r>
              <a:rPr lang="en-US" sz="1400" dirty="0"/>
              <a:t>, or advanced transformers like BERT or GPT-3, could potentially elevate the accuracy of sentiment analysis.</a:t>
            </a:r>
          </a:p>
          <a:p>
            <a:pPr lvl="1">
              <a:lnSpc>
                <a:spcPct val="90000"/>
              </a:lnSpc>
            </a:pPr>
            <a:r>
              <a:rPr lang="en-US" sz="1400" dirty="0"/>
              <a:t>Deep learning methods like Recurrent Neural Networks (RNNs) or Long Short-Term Memory (LSTM) networks could be leveraged to better capture the context and semantics inherent in tweets.</a:t>
            </a:r>
          </a:p>
          <a:p>
            <a:pPr lvl="1">
              <a:lnSpc>
                <a:spcPct val="90000"/>
              </a:lnSpc>
            </a:pPr>
            <a:r>
              <a:rPr lang="en-US" sz="1400" dirty="0"/>
              <a:t>Integrating mechanisms to handle negations and sarcasm could refine the model's comprehension of tweet content.</a:t>
            </a:r>
          </a:p>
          <a:p>
            <a:pPr lvl="1">
              <a:lnSpc>
                <a:spcPct val="90000"/>
              </a:lnSpc>
            </a:pPr>
            <a:r>
              <a:rPr lang="en-US" sz="1400" dirty="0"/>
              <a:t>Expanding the model to encompass multi-class sentiment analysis (e.g., very negative, negative, neutral, positive, very positive) or emotion detection (e.g., happy, sad, angry, etc.) could provide more nuanced insights.</a:t>
            </a:r>
          </a:p>
          <a:p>
            <a:pPr lvl="1">
              <a:lnSpc>
                <a:spcPct val="90000"/>
              </a:lnSpc>
            </a:pPr>
            <a:r>
              <a:rPr lang="en-US" sz="1400" dirty="0"/>
              <a:t>Furthermore, implementing real-time sentiment analysis would enable the continuous monitoring of sentiments across social media platforms.</a:t>
            </a:r>
            <a:endParaRPr lang="en-CA" sz="1400" dirty="0"/>
          </a:p>
        </p:txBody>
      </p:sp>
    </p:spTree>
    <p:extLst>
      <p:ext uri="{BB962C8B-B14F-4D97-AF65-F5344CB8AC3E}">
        <p14:creationId xmlns:p14="http://schemas.microsoft.com/office/powerpoint/2010/main" val="3979656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38CEAE-EE5A-1EA4-7DF0-002CF4E0F257}"/>
              </a:ext>
            </a:extLst>
          </p:cNvPr>
          <p:cNvSpPr>
            <a:spLocks noGrp="1"/>
          </p:cNvSpPr>
          <p:nvPr>
            <p:ph type="title"/>
          </p:nvPr>
        </p:nvSpPr>
        <p:spPr>
          <a:xfrm>
            <a:off x="5146160" y="609599"/>
            <a:ext cx="5978072" cy="1505804"/>
          </a:xfrm>
        </p:spPr>
        <p:txBody>
          <a:bodyPr>
            <a:normAutofit/>
          </a:bodyPr>
          <a:lstStyle/>
          <a:p>
            <a:r>
              <a:rPr lang="en-US" dirty="0"/>
              <a:t>Conclusion</a:t>
            </a:r>
            <a:endParaRPr lang="en-CA" dirty="0"/>
          </a:p>
        </p:txBody>
      </p:sp>
      <p:pic>
        <p:nvPicPr>
          <p:cNvPr id="5" name="Picture 4" descr="Graph on document with pen">
            <a:extLst>
              <a:ext uri="{FF2B5EF4-FFF2-40B4-BE49-F238E27FC236}">
                <a16:creationId xmlns:a16="http://schemas.microsoft.com/office/drawing/2014/main" id="{66972C25-BE20-2F97-2283-EE912078B194}"/>
              </a:ext>
            </a:extLst>
          </p:cNvPr>
          <p:cNvPicPr>
            <a:picLocks noChangeAspect="1"/>
          </p:cNvPicPr>
          <p:nvPr/>
        </p:nvPicPr>
        <p:blipFill rotWithShape="1">
          <a:blip r:embed="rId3"/>
          <a:srcRect l="34613" r="20890" b="-2"/>
          <a:stretch/>
        </p:blipFill>
        <p:spPr>
          <a:xfrm>
            <a:off x="-10649" y="1"/>
            <a:ext cx="4571649" cy="6858000"/>
          </a:xfrm>
          <a:prstGeom prst="rect">
            <a:avLst/>
          </a:prstGeom>
        </p:spPr>
      </p:pic>
      <p:pic>
        <p:nvPicPr>
          <p:cNvPr id="11" name="Picture 10">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
        <p:nvSpPr>
          <p:cNvPr id="3" name="Content Placeholder 2">
            <a:extLst>
              <a:ext uri="{FF2B5EF4-FFF2-40B4-BE49-F238E27FC236}">
                <a16:creationId xmlns:a16="http://schemas.microsoft.com/office/drawing/2014/main" id="{6E104202-854A-12CE-2572-DEF3F598DFB0}"/>
              </a:ext>
            </a:extLst>
          </p:cNvPr>
          <p:cNvSpPr>
            <a:spLocks noGrp="1"/>
          </p:cNvSpPr>
          <p:nvPr>
            <p:ph idx="1"/>
          </p:nvPr>
        </p:nvSpPr>
        <p:spPr>
          <a:xfrm>
            <a:off x="5146160" y="2115403"/>
            <a:ext cx="5978072" cy="3647685"/>
          </a:xfrm>
        </p:spPr>
        <p:txBody>
          <a:bodyPr anchor="ctr">
            <a:normAutofit/>
          </a:bodyPr>
          <a:lstStyle/>
          <a:p>
            <a:pPr>
              <a:lnSpc>
                <a:spcPct val="100000"/>
              </a:lnSpc>
            </a:pPr>
            <a:r>
              <a:rPr lang="en-US" sz="1800" dirty="0"/>
              <a:t>The project effectively showcased the utilization of machine learning and NLP methodologies for conducting sentiment analysis on an extensive Twitter dataset. Despite the complexities associated with handling and interpreting unstructured text data, the model attained commendable performance metrics, affirming the efficacy of these methodologies in deriving valuable insights from such data. With further refinements and broadening of scope, sentiment analysis models like these hold considerable promise across diverse domains, spanning from business and marketing to public policy and mental health.</a:t>
            </a:r>
            <a:endParaRPr lang="en-CA" sz="1800" dirty="0"/>
          </a:p>
        </p:txBody>
      </p:sp>
    </p:spTree>
    <p:extLst>
      <p:ext uri="{BB962C8B-B14F-4D97-AF65-F5344CB8AC3E}">
        <p14:creationId xmlns:p14="http://schemas.microsoft.com/office/powerpoint/2010/main" val="4137426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AD424-BE48-58EA-0211-AE52E46E85CE}"/>
              </a:ext>
            </a:extLst>
          </p:cNvPr>
          <p:cNvSpPr>
            <a:spLocks noGrp="1"/>
          </p:cNvSpPr>
          <p:nvPr>
            <p:ph type="title"/>
          </p:nvPr>
        </p:nvSpPr>
        <p:spPr>
          <a:xfrm>
            <a:off x="913795" y="310551"/>
            <a:ext cx="10353762" cy="1257300"/>
          </a:xfrm>
        </p:spPr>
        <p:txBody>
          <a:bodyPr/>
          <a:lstStyle/>
          <a:p>
            <a:r>
              <a:rPr lang="en-US" dirty="0"/>
              <a:t>Sentiment Analysis on Twitter Data </a:t>
            </a:r>
            <a:endParaRPr lang="en-CA" dirty="0"/>
          </a:p>
        </p:txBody>
      </p:sp>
      <p:sp>
        <p:nvSpPr>
          <p:cNvPr id="3" name="Content Placeholder 2">
            <a:extLst>
              <a:ext uri="{FF2B5EF4-FFF2-40B4-BE49-F238E27FC236}">
                <a16:creationId xmlns:a16="http://schemas.microsoft.com/office/drawing/2014/main" id="{07A88410-8155-E048-E1F6-96F2336866E9}"/>
              </a:ext>
            </a:extLst>
          </p:cNvPr>
          <p:cNvSpPr>
            <a:spLocks noGrp="1"/>
          </p:cNvSpPr>
          <p:nvPr>
            <p:ph idx="1"/>
          </p:nvPr>
        </p:nvSpPr>
        <p:spPr>
          <a:xfrm>
            <a:off x="913795" y="1639020"/>
            <a:ext cx="10353762" cy="4908430"/>
          </a:xfrm>
        </p:spPr>
        <p:txBody>
          <a:bodyPr>
            <a:normAutofit/>
          </a:bodyPr>
          <a:lstStyle/>
          <a:p>
            <a:pPr marL="36900" indent="0">
              <a:buNone/>
            </a:pPr>
            <a:r>
              <a:rPr lang="en-US" sz="2000" dirty="0"/>
              <a:t>Regarding Python Process:</a:t>
            </a:r>
          </a:p>
          <a:p>
            <a:pPr lvl="1"/>
            <a:r>
              <a:rPr lang="en-US" sz="2000" dirty="0"/>
              <a:t>We employ Python, a robust programming language renowned for its readability and adaptability in data analysis endeavors, to preprocess and scrutinize the data. This procedure encompasses the subsequent stages:</a:t>
            </a:r>
          </a:p>
          <a:p>
            <a:pPr lvl="1"/>
            <a:r>
              <a:rPr lang="en-US" sz="2000" dirty="0"/>
              <a:t>Data Cleaning: Eliminate superfluous columns, address missing data, and refine the tweet text (eliminate special characters, URLs, digits, etc.).</a:t>
            </a:r>
          </a:p>
          <a:p>
            <a:pPr lvl="1"/>
            <a:r>
              <a:rPr lang="en-US" sz="2000" dirty="0"/>
              <a:t>Text Preprocessing: Segment the text (divide it into individual words) and eliminate stop words (commonly occurring words such as 'the', 'is', 'in', etc.).</a:t>
            </a:r>
          </a:p>
          <a:p>
            <a:pPr lvl="1"/>
            <a:r>
              <a:rPr lang="en-US" sz="2000" dirty="0"/>
              <a:t>Vectorization: Convert the preprocessed text into a numerical format intelligible to machine learning algorithms. We opt for the Bag of Words model for this objective.</a:t>
            </a:r>
          </a:p>
          <a:p>
            <a:pPr lvl="1"/>
            <a:r>
              <a:rPr lang="en-US" sz="2000" dirty="0"/>
              <a:t>Model Training: Train a logistic regression model employing the vectorized text.</a:t>
            </a:r>
          </a:p>
          <a:p>
            <a:pPr lvl="1"/>
            <a:r>
              <a:rPr lang="en-US" sz="2000" dirty="0"/>
              <a:t>Evaluation: Assess the model's performance utilizing metrics such as accuracy, precision, recall, and F1-score.</a:t>
            </a:r>
            <a:endParaRPr lang="en-CA" sz="2000" dirty="0"/>
          </a:p>
        </p:txBody>
      </p:sp>
    </p:spTree>
    <p:extLst>
      <p:ext uri="{BB962C8B-B14F-4D97-AF65-F5344CB8AC3E}">
        <p14:creationId xmlns:p14="http://schemas.microsoft.com/office/powerpoint/2010/main" val="3180813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918A77-B7F1-9556-8A9C-B49852E953B2}"/>
              </a:ext>
            </a:extLst>
          </p:cNvPr>
          <p:cNvSpPr>
            <a:spLocks noGrp="1"/>
          </p:cNvSpPr>
          <p:nvPr>
            <p:ph type="title"/>
          </p:nvPr>
        </p:nvSpPr>
        <p:spPr>
          <a:xfrm>
            <a:off x="5146160" y="355599"/>
            <a:ext cx="5978072" cy="997803"/>
          </a:xfrm>
        </p:spPr>
        <p:txBody>
          <a:bodyPr>
            <a:normAutofit/>
          </a:bodyPr>
          <a:lstStyle/>
          <a:p>
            <a:r>
              <a:rPr lang="en-US" sz="4000" dirty="0"/>
              <a:t>Objectives</a:t>
            </a:r>
            <a:endParaRPr lang="en-CA" dirty="0"/>
          </a:p>
        </p:txBody>
      </p:sp>
      <p:pic>
        <p:nvPicPr>
          <p:cNvPr id="5" name="Picture 4" descr="Light bulb on yellow background with sketched light beams and cord">
            <a:extLst>
              <a:ext uri="{FF2B5EF4-FFF2-40B4-BE49-F238E27FC236}">
                <a16:creationId xmlns:a16="http://schemas.microsoft.com/office/drawing/2014/main" id="{03AC28A0-4108-3687-7BA2-A30E106298BD}"/>
              </a:ext>
            </a:extLst>
          </p:cNvPr>
          <p:cNvPicPr>
            <a:picLocks noChangeAspect="1"/>
          </p:cNvPicPr>
          <p:nvPr/>
        </p:nvPicPr>
        <p:blipFill rotWithShape="1">
          <a:blip r:embed="rId3"/>
          <a:srcRect l="51631" r="7372"/>
          <a:stretch/>
        </p:blipFill>
        <p:spPr>
          <a:xfrm>
            <a:off x="-10649" y="1"/>
            <a:ext cx="4571649" cy="6858000"/>
          </a:xfrm>
          <a:prstGeom prst="rect">
            <a:avLst/>
          </a:prstGeom>
        </p:spPr>
      </p:pic>
      <p:pic>
        <p:nvPicPr>
          <p:cNvPr id="11" name="Picture 10">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graphicFrame>
        <p:nvGraphicFramePr>
          <p:cNvPr id="13" name="Content Placeholder 2">
            <a:extLst>
              <a:ext uri="{FF2B5EF4-FFF2-40B4-BE49-F238E27FC236}">
                <a16:creationId xmlns:a16="http://schemas.microsoft.com/office/drawing/2014/main" id="{5DBF7294-E2EA-D61B-FCA6-89605D9E6E25}"/>
              </a:ext>
            </a:extLst>
          </p:cNvPr>
          <p:cNvGraphicFramePr>
            <a:graphicFrameLocks noGrp="1"/>
          </p:cNvGraphicFramePr>
          <p:nvPr>
            <p:ph idx="1"/>
          </p:nvPr>
        </p:nvGraphicFramePr>
        <p:xfrm>
          <a:off x="5146160" y="1544320"/>
          <a:ext cx="5978072" cy="506983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80283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0579BA-22EC-41CB-82B7-65D5DFCA6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008B9C8-167C-B244-0B12-B700B3EE1717}"/>
              </a:ext>
            </a:extLst>
          </p:cNvPr>
          <p:cNvSpPr>
            <a:spLocks noGrp="1"/>
          </p:cNvSpPr>
          <p:nvPr>
            <p:ph type="title"/>
          </p:nvPr>
        </p:nvSpPr>
        <p:spPr>
          <a:xfrm>
            <a:off x="1316965" y="1673524"/>
            <a:ext cx="3485073" cy="2420504"/>
          </a:xfrm>
        </p:spPr>
        <p:txBody>
          <a:bodyPr vert="horz" lIns="91440" tIns="45720" rIns="91440" bIns="45720" rtlCol="0" anchor="b">
            <a:normAutofit/>
          </a:bodyPr>
          <a:lstStyle/>
          <a:p>
            <a:pPr algn="l"/>
            <a:r>
              <a:rPr lang="en-US" sz="4000"/>
              <a:t>Architecture</a:t>
            </a:r>
          </a:p>
        </p:txBody>
      </p:sp>
      <p:pic>
        <p:nvPicPr>
          <p:cNvPr id="4" name="Content Placeholder 4" descr="A diagram of a software project&#10;&#10;Description automatically generated">
            <a:extLst>
              <a:ext uri="{FF2B5EF4-FFF2-40B4-BE49-F238E27FC236}">
                <a16:creationId xmlns:a16="http://schemas.microsoft.com/office/drawing/2014/main" id="{EBBCF67F-E38B-DA41-98D4-B0BF915691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38160" y="1286424"/>
            <a:ext cx="5810373" cy="4285150"/>
          </a:xfrm>
          <a:prstGeom prst="rect">
            <a:avLst/>
          </a:prstGeom>
        </p:spPr>
      </p:pic>
    </p:spTree>
    <p:extLst>
      <p:ext uri="{BB962C8B-B14F-4D97-AF65-F5344CB8AC3E}">
        <p14:creationId xmlns:p14="http://schemas.microsoft.com/office/powerpoint/2010/main" val="308666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ACE0E-E2CC-FD5B-4D61-F5CC8F078DE7}"/>
              </a:ext>
            </a:extLst>
          </p:cNvPr>
          <p:cNvSpPr>
            <a:spLocks noGrp="1"/>
          </p:cNvSpPr>
          <p:nvPr>
            <p:ph type="title"/>
          </p:nvPr>
        </p:nvSpPr>
        <p:spPr>
          <a:xfrm>
            <a:off x="913795" y="299208"/>
            <a:ext cx="10353762" cy="1257300"/>
          </a:xfrm>
        </p:spPr>
        <p:txBody>
          <a:bodyPr/>
          <a:lstStyle/>
          <a:p>
            <a:r>
              <a:rPr lang="en-US" dirty="0"/>
              <a:t>Working of Architecture</a:t>
            </a:r>
            <a:endParaRPr lang="en-CA" dirty="0"/>
          </a:p>
        </p:txBody>
      </p:sp>
      <p:sp>
        <p:nvSpPr>
          <p:cNvPr id="3" name="Content Placeholder 2">
            <a:extLst>
              <a:ext uri="{FF2B5EF4-FFF2-40B4-BE49-F238E27FC236}">
                <a16:creationId xmlns:a16="http://schemas.microsoft.com/office/drawing/2014/main" id="{305DDB22-5C1D-02FE-CAA4-4261DCCA969F}"/>
              </a:ext>
            </a:extLst>
          </p:cNvPr>
          <p:cNvSpPr>
            <a:spLocks noGrp="1"/>
          </p:cNvSpPr>
          <p:nvPr>
            <p:ph idx="1"/>
          </p:nvPr>
        </p:nvSpPr>
        <p:spPr>
          <a:xfrm>
            <a:off x="913795" y="1556508"/>
            <a:ext cx="10353762" cy="4626178"/>
          </a:xfrm>
        </p:spPr>
        <p:txBody>
          <a:bodyPr>
            <a:normAutofit fontScale="77500" lnSpcReduction="20000"/>
          </a:bodyPr>
          <a:lstStyle/>
          <a:p>
            <a:r>
              <a:rPr lang="en-US" dirty="0"/>
              <a:t>Loading Dataset: The initial step involves loading the Sentiment140 dataset into a pandas </a:t>
            </a:r>
            <a:r>
              <a:rPr lang="en-US" dirty="0" err="1"/>
              <a:t>DataFrame</a:t>
            </a:r>
            <a:r>
              <a:rPr lang="en-US" dirty="0"/>
              <a:t>, leveraging the </a:t>
            </a:r>
            <a:r>
              <a:rPr lang="en-US" dirty="0" err="1"/>
              <a:t>pandas.read_csv</a:t>
            </a:r>
            <a:r>
              <a:rPr lang="en-US" dirty="0"/>
              <a:t>() function. Pandas serves as a data manipulation library within Python. The dataset includes fields such as polarity, ID, date, query, user, and tweet text.</a:t>
            </a:r>
          </a:p>
          <a:p>
            <a:r>
              <a:rPr lang="en-US" dirty="0"/>
              <a:t>Data Cleaning: Following data loading, the cleaning process commences. Here, redundant columns are eliminated using the </a:t>
            </a:r>
            <a:r>
              <a:rPr lang="en-US" dirty="0" err="1"/>
              <a:t>pandas.drop</a:t>
            </a:r>
            <a:r>
              <a:rPr lang="en-US" dirty="0"/>
              <a:t>() function. Columns like 'ID', 'date', 'query', and 'user' are deemed unnecessary for the sentiment analysis task and hence removed. The 'polarity' column is relabeled as 'target', and its values are mapped from {0, 2, 4} to {Negative, Neutral, Positive}.</a:t>
            </a:r>
          </a:p>
          <a:p>
            <a:r>
              <a:rPr lang="en-US" dirty="0"/>
              <a:t>Preprocessing: Subsequently, the tweet text undergoes preprocessing. This involves:</a:t>
            </a:r>
          </a:p>
          <a:p>
            <a:pPr lvl="1"/>
            <a:r>
              <a:rPr lang="en-US" dirty="0"/>
              <a:t>Eliminating special characters, numbers, and URLs using regular expressions.</a:t>
            </a:r>
          </a:p>
          <a:p>
            <a:pPr lvl="1"/>
            <a:r>
              <a:rPr lang="en-US" dirty="0"/>
              <a:t>Tokenizing the text (splitting it into individual words) using </a:t>
            </a:r>
            <a:r>
              <a:rPr lang="en-US" dirty="0" err="1"/>
              <a:t>nltk.word_tokenize</a:t>
            </a:r>
            <a:r>
              <a:rPr lang="en-US" dirty="0"/>
              <a:t>() function.</a:t>
            </a:r>
          </a:p>
          <a:p>
            <a:pPr lvl="1"/>
            <a:r>
              <a:rPr lang="en-US" dirty="0"/>
              <a:t>Removing stop words (commonly used words like 'the', 'is', 'in', etc.) with the help of the NLTK library's English stop words list.</a:t>
            </a:r>
          </a:p>
          <a:p>
            <a:pPr lvl="1"/>
            <a:r>
              <a:rPr lang="en-US" dirty="0"/>
              <a:t>Applying stemming (reducing words to their root form) using the Porter Stemmer from the NLTK library.</a:t>
            </a:r>
          </a:p>
          <a:p>
            <a:r>
              <a:rPr lang="en-US" dirty="0"/>
              <a:t>Data Splitting: The dataset is partitioned into training and testing sets using the </a:t>
            </a:r>
            <a:r>
              <a:rPr lang="en-US" dirty="0" err="1"/>
              <a:t>train_test_split</a:t>
            </a:r>
            <a:r>
              <a:rPr lang="en-US" dirty="0"/>
              <a:t>() function from the </a:t>
            </a:r>
            <a:r>
              <a:rPr lang="en-US" dirty="0" err="1"/>
              <a:t>sklearn</a:t>
            </a:r>
            <a:r>
              <a:rPr lang="en-US" dirty="0"/>
              <a:t> library. This facilitates model performance validation.</a:t>
            </a:r>
          </a:p>
        </p:txBody>
      </p:sp>
    </p:spTree>
    <p:extLst>
      <p:ext uri="{BB962C8B-B14F-4D97-AF65-F5344CB8AC3E}">
        <p14:creationId xmlns:p14="http://schemas.microsoft.com/office/powerpoint/2010/main" val="385869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112AA-3813-EFF1-B365-3455CC62911B}"/>
              </a:ext>
            </a:extLst>
          </p:cNvPr>
          <p:cNvSpPr>
            <a:spLocks noGrp="1"/>
          </p:cNvSpPr>
          <p:nvPr>
            <p:ph type="title"/>
          </p:nvPr>
        </p:nvSpPr>
        <p:spPr>
          <a:xfrm>
            <a:off x="913795" y="609600"/>
            <a:ext cx="10353762" cy="1257300"/>
          </a:xfrm>
        </p:spPr>
        <p:txBody>
          <a:bodyPr>
            <a:normAutofit/>
          </a:bodyPr>
          <a:lstStyle/>
          <a:p>
            <a:r>
              <a:rPr lang="en-US" dirty="0"/>
              <a:t>Pros of Sentiment Analysis</a:t>
            </a:r>
            <a:endParaRPr lang="en-CA" dirty="0"/>
          </a:p>
        </p:txBody>
      </p:sp>
      <p:graphicFrame>
        <p:nvGraphicFramePr>
          <p:cNvPr id="5" name="Content Placeholder 2">
            <a:extLst>
              <a:ext uri="{FF2B5EF4-FFF2-40B4-BE49-F238E27FC236}">
                <a16:creationId xmlns:a16="http://schemas.microsoft.com/office/drawing/2014/main" id="{9F0BFB00-8FF0-E235-9BB8-60940D92EAD6}"/>
              </a:ext>
            </a:extLst>
          </p:cNvPr>
          <p:cNvGraphicFramePr>
            <a:graphicFrameLocks noGrp="1"/>
          </p:cNvGraphicFramePr>
          <p:nvPr>
            <p:ph idx="1"/>
            <p:extLst>
              <p:ext uri="{D42A27DB-BD31-4B8C-83A1-F6EECF244321}">
                <p14:modId xmlns:p14="http://schemas.microsoft.com/office/powerpoint/2010/main" val="418766495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2170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06594-47F1-F215-95BC-DF221C591A74}"/>
              </a:ext>
            </a:extLst>
          </p:cNvPr>
          <p:cNvSpPr>
            <a:spLocks noGrp="1"/>
          </p:cNvSpPr>
          <p:nvPr>
            <p:ph type="title"/>
          </p:nvPr>
        </p:nvSpPr>
        <p:spPr>
          <a:xfrm>
            <a:off x="913795" y="609600"/>
            <a:ext cx="10353762" cy="1257300"/>
          </a:xfrm>
        </p:spPr>
        <p:txBody>
          <a:bodyPr>
            <a:normAutofit/>
          </a:bodyPr>
          <a:lstStyle/>
          <a:p>
            <a:r>
              <a:rPr lang="en-US" dirty="0"/>
              <a:t>Cons of Sentiment Analysis</a:t>
            </a:r>
            <a:endParaRPr lang="en-CA" dirty="0"/>
          </a:p>
        </p:txBody>
      </p:sp>
      <p:graphicFrame>
        <p:nvGraphicFramePr>
          <p:cNvPr id="5" name="Content Placeholder 2">
            <a:extLst>
              <a:ext uri="{FF2B5EF4-FFF2-40B4-BE49-F238E27FC236}">
                <a16:creationId xmlns:a16="http://schemas.microsoft.com/office/drawing/2014/main" id="{81925DF6-930C-CDA2-DA23-FF14530EB656}"/>
              </a:ext>
            </a:extLst>
          </p:cNvPr>
          <p:cNvGraphicFramePr>
            <a:graphicFrameLocks noGrp="1"/>
          </p:cNvGraphicFramePr>
          <p:nvPr>
            <p:ph idx="1"/>
            <p:extLst>
              <p:ext uri="{D42A27DB-BD31-4B8C-83A1-F6EECF244321}">
                <p14:modId xmlns:p14="http://schemas.microsoft.com/office/powerpoint/2010/main" val="4064728290"/>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0458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4CC97E-DF7D-7B07-13DA-F7BC61E0FB52}"/>
              </a:ext>
            </a:extLst>
          </p:cNvPr>
          <p:cNvSpPr>
            <a:spLocks noGrp="1"/>
          </p:cNvSpPr>
          <p:nvPr>
            <p:ph type="title"/>
          </p:nvPr>
        </p:nvSpPr>
        <p:spPr>
          <a:xfrm>
            <a:off x="913795" y="279866"/>
            <a:ext cx="5978072" cy="1481150"/>
          </a:xfrm>
        </p:spPr>
        <p:txBody>
          <a:bodyPr>
            <a:normAutofit/>
          </a:bodyPr>
          <a:lstStyle/>
          <a:p>
            <a:r>
              <a:rPr lang="en-US" sz="2800" dirty="0"/>
              <a:t>Business Impact on Sentiment Analysis</a:t>
            </a:r>
            <a:endParaRPr lang="en-CA" sz="2800" dirty="0"/>
          </a:p>
        </p:txBody>
      </p:sp>
      <p:sp>
        <p:nvSpPr>
          <p:cNvPr id="15" name="Content Placeholder 2">
            <a:extLst>
              <a:ext uri="{FF2B5EF4-FFF2-40B4-BE49-F238E27FC236}">
                <a16:creationId xmlns:a16="http://schemas.microsoft.com/office/drawing/2014/main" id="{5C89A47C-59C7-529D-BE57-89D57498A5EF}"/>
              </a:ext>
            </a:extLst>
          </p:cNvPr>
          <p:cNvSpPr>
            <a:spLocks noGrp="1"/>
          </p:cNvSpPr>
          <p:nvPr>
            <p:ph idx="1"/>
          </p:nvPr>
        </p:nvSpPr>
        <p:spPr>
          <a:xfrm>
            <a:off x="913795" y="1677798"/>
            <a:ext cx="5978072" cy="4662042"/>
          </a:xfrm>
        </p:spPr>
        <p:txBody>
          <a:bodyPr anchor="ctr">
            <a:normAutofit fontScale="92500" lnSpcReduction="10000"/>
          </a:bodyPr>
          <a:lstStyle/>
          <a:p>
            <a:pPr>
              <a:lnSpc>
                <a:spcPct val="100000"/>
              </a:lnSpc>
            </a:pPr>
            <a:r>
              <a:rPr lang="en-US" sz="1600" dirty="0"/>
              <a:t>Enhanced Customer Support: Utilizing sentiment analysis enables businesses to monitor real-time customer feedback, swiftly identify issues, and promptly address them, thereby enhancing overall customer satisfaction and fostering loyalty.</a:t>
            </a:r>
          </a:p>
          <a:p>
            <a:pPr>
              <a:lnSpc>
                <a:spcPct val="100000"/>
              </a:lnSpc>
            </a:pPr>
            <a:r>
              <a:rPr lang="en-US" sz="1600" dirty="0"/>
              <a:t>Product Enhancement: Through the analysis of customer sentiment, businesses can pinpoint areas of improvement or innovation in their products, leveraging customer feedback to drive enhancements and develop new offerings.</a:t>
            </a:r>
          </a:p>
          <a:p>
            <a:pPr>
              <a:lnSpc>
                <a:spcPct val="100000"/>
              </a:lnSpc>
            </a:pPr>
            <a:r>
              <a:rPr lang="en-US" sz="1600" dirty="0"/>
              <a:t>Refined Marketing and Sales Strategies: Insight into customer sentiment informs more effective marketing and sales tactics. Positive sentiment can guide intensified promotional efforts, while negative sentiment signals the need for strategic adjustments.</a:t>
            </a:r>
          </a:p>
          <a:p>
            <a:pPr>
              <a:lnSpc>
                <a:spcPct val="100000"/>
              </a:lnSpc>
            </a:pPr>
            <a:r>
              <a:rPr lang="en-US" sz="1600" dirty="0"/>
              <a:t>Brand Management: Continuous sentiment monitoring empowers businesses to proactively manage their brand reputation. By promptly addressing shifts in public opinion and negative sentiment, they can safeguard and enhance their brand image.</a:t>
            </a:r>
          </a:p>
          <a:p>
            <a:pPr>
              <a:lnSpc>
                <a:spcPct val="100000"/>
              </a:lnSpc>
            </a:pPr>
            <a:r>
              <a:rPr lang="en-US" sz="1600" dirty="0"/>
              <a:t>Competitive Edge: By comprehending customer sentiment, businesses gain a competitive edge by swiftly responding to market trends and customer feedback, thereby staying ahead of competitors.</a:t>
            </a:r>
            <a:endParaRPr lang="en-CA" sz="1600" dirty="0"/>
          </a:p>
        </p:txBody>
      </p:sp>
      <p:pic>
        <p:nvPicPr>
          <p:cNvPr id="5" name="Picture 4">
            <a:extLst>
              <a:ext uri="{FF2B5EF4-FFF2-40B4-BE49-F238E27FC236}">
                <a16:creationId xmlns:a16="http://schemas.microsoft.com/office/drawing/2014/main" id="{BD8B7FB1-E7E4-0B4E-DE36-7257EE06D4D0}"/>
              </a:ext>
            </a:extLst>
          </p:cNvPr>
          <p:cNvPicPr>
            <a:picLocks noChangeAspect="1"/>
          </p:cNvPicPr>
          <p:nvPr/>
        </p:nvPicPr>
        <p:blipFill rotWithShape="1">
          <a:blip r:embed="rId3"/>
          <a:srcRect l="20272" r="42231"/>
          <a:stretch/>
        </p:blipFill>
        <p:spPr>
          <a:xfrm>
            <a:off x="7620351" y="10"/>
            <a:ext cx="4571649" cy="6857990"/>
          </a:xfrm>
          <a:prstGeom prst="rect">
            <a:avLst/>
          </a:prstGeom>
        </p:spPr>
      </p:pic>
      <p:pic>
        <p:nvPicPr>
          <p:cNvPr id="11" name="Picture 1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31978253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{4CF5D0F0-E8C9-4BAF-949A-4995AC31618F}tf00934815_win32</Template>
  <TotalTime>67</TotalTime>
  <Words>2822</Words>
  <Application>Microsoft Office PowerPoint</Application>
  <PresentationFormat>Widescreen</PresentationFormat>
  <Paragraphs>116</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Goudy Old Style</vt:lpstr>
      <vt:lpstr>Söhne</vt:lpstr>
      <vt:lpstr>Wingdings 2</vt:lpstr>
      <vt:lpstr>SlateVTI</vt:lpstr>
      <vt:lpstr>Assignment – 4 Sentiment Analysis</vt:lpstr>
      <vt:lpstr>Introduction</vt:lpstr>
      <vt:lpstr>Sentiment Analysis on Twitter Data </vt:lpstr>
      <vt:lpstr>Objectives</vt:lpstr>
      <vt:lpstr>Architecture</vt:lpstr>
      <vt:lpstr>Working of Architecture</vt:lpstr>
      <vt:lpstr>Pros of Sentiment Analysis</vt:lpstr>
      <vt:lpstr>Cons of Sentiment Analysis</vt:lpstr>
      <vt:lpstr>Business Impact on Sentiment Analysis</vt:lpstr>
      <vt:lpstr>Libraries</vt:lpstr>
      <vt:lpstr>Functionalities</vt:lpstr>
      <vt:lpstr>Data Analysis</vt:lpstr>
      <vt:lpstr>Data Preprocessing</vt:lpstr>
      <vt:lpstr>Model Testing and Training</vt:lpstr>
      <vt:lpstr>Evaluating the Model</vt:lpstr>
      <vt:lpstr>Output  Positive Tweets</vt:lpstr>
      <vt:lpstr>Output  Negative Tweets</vt:lpstr>
      <vt:lpstr>Power BI Visuals</vt:lpstr>
      <vt:lpstr>Power BI Visuals</vt:lpstr>
      <vt:lpstr>GitHub Link</vt:lpstr>
      <vt:lpstr>Project Findings</vt:lpstr>
      <vt:lpstr>Future Scope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 4 Sentiment Analysis</dc:title>
  <dc:creator>Anuj Rathod</dc:creator>
  <cp:lastModifiedBy>Anuj Rathod</cp:lastModifiedBy>
  <cp:revision>1</cp:revision>
  <dcterms:created xsi:type="dcterms:W3CDTF">2024-04-05T02:17:30Z</dcterms:created>
  <dcterms:modified xsi:type="dcterms:W3CDTF">2024-04-05T03:25:00Z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